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65"/>
  </p:notesMasterIdLst>
  <p:handoutMasterIdLst>
    <p:handoutMasterId r:id="rId66"/>
  </p:handoutMasterIdLst>
  <p:sldIdLst>
    <p:sldId id="257" r:id="rId5"/>
    <p:sldId id="393" r:id="rId6"/>
    <p:sldId id="460" r:id="rId7"/>
    <p:sldId id="395" r:id="rId8"/>
    <p:sldId id="396" r:id="rId9"/>
    <p:sldId id="398" r:id="rId10"/>
    <p:sldId id="399" r:id="rId11"/>
    <p:sldId id="400" r:id="rId12"/>
    <p:sldId id="401" r:id="rId13"/>
    <p:sldId id="402" r:id="rId14"/>
    <p:sldId id="403" r:id="rId15"/>
    <p:sldId id="404" r:id="rId16"/>
    <p:sldId id="405" r:id="rId17"/>
    <p:sldId id="406" r:id="rId18"/>
    <p:sldId id="407" r:id="rId19"/>
    <p:sldId id="408" r:id="rId20"/>
    <p:sldId id="417" r:id="rId21"/>
    <p:sldId id="418" r:id="rId22"/>
    <p:sldId id="419" r:id="rId23"/>
    <p:sldId id="420" r:id="rId24"/>
    <p:sldId id="421" r:id="rId25"/>
    <p:sldId id="461" r:id="rId26"/>
    <p:sldId id="462" r:id="rId27"/>
    <p:sldId id="463" r:id="rId28"/>
    <p:sldId id="464" r:id="rId29"/>
    <p:sldId id="465" r:id="rId30"/>
    <p:sldId id="466" r:id="rId31"/>
    <p:sldId id="467" r:id="rId32"/>
    <p:sldId id="468" r:id="rId33"/>
    <p:sldId id="469" r:id="rId34"/>
    <p:sldId id="394" r:id="rId35"/>
    <p:sldId id="422" r:id="rId36"/>
    <p:sldId id="423" r:id="rId37"/>
    <p:sldId id="424" r:id="rId38"/>
    <p:sldId id="425" r:id="rId39"/>
    <p:sldId id="426" r:id="rId40"/>
    <p:sldId id="427" r:id="rId41"/>
    <p:sldId id="428" r:id="rId42"/>
    <p:sldId id="429" r:id="rId43"/>
    <p:sldId id="430" r:id="rId44"/>
    <p:sldId id="431" r:id="rId45"/>
    <p:sldId id="432" r:id="rId46"/>
    <p:sldId id="433" r:id="rId47"/>
    <p:sldId id="434" r:id="rId48"/>
    <p:sldId id="435" r:id="rId49"/>
    <p:sldId id="436" r:id="rId50"/>
    <p:sldId id="437" r:id="rId51"/>
    <p:sldId id="438" r:id="rId52"/>
    <p:sldId id="439" r:id="rId53"/>
    <p:sldId id="440" r:id="rId54"/>
    <p:sldId id="441" r:id="rId55"/>
    <p:sldId id="442" r:id="rId56"/>
    <p:sldId id="443" r:id="rId57"/>
    <p:sldId id="444" r:id="rId58"/>
    <p:sldId id="445" r:id="rId59"/>
    <p:sldId id="446" r:id="rId60"/>
    <p:sldId id="447" r:id="rId61"/>
    <p:sldId id="448" r:id="rId62"/>
    <p:sldId id="449" r:id="rId63"/>
    <p:sldId id="391" r:id="rId64"/>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napToGrid="0">
      <p:cViewPr varScale="1">
        <p:scale>
          <a:sx n="109" d="100"/>
          <a:sy n="109" d="100"/>
        </p:scale>
        <p:origin x="534" y="11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01/02/2024</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01/02/2024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01/02/2024</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fr/url?sa=i&amp;rct=j&amp;q=&amp;esrc=s&amp;source=images&amp;cd=&amp;cad=rja&amp;uact=8&amp;ved=2ahUKEwjKk5bpus7jAhXDAWMBHefEDUAQjRx6BAgBEAU&amp;url=http%3A%2F%2Fpccollege.fr%2Fcycle-4%2Fcycle-4-classe-de-3eme%2Fchapitre-ii-ions-et-ph%2F&amp;psig=AOvVaw3m1rjok8dlBIFhc-LJQ8vj&amp;ust=156408871785906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fr/url?sa=i&amp;rct=j&amp;q=&amp;esrc=s&amp;source=images&amp;cd=&amp;ved=2ahUKEwjXtOP-us7jAhWDA2MBHdVyBNgQjRx6BAgBEAU&amp;url=http%3A%2F%2Fpccollege.fr%2Fcycle-4%2Fcycle-4-classe-de-3eme%2Fchapitre-ii-ions-et-ph%2F&amp;psig=AOvVaw3m1rjok8dlBIFhc-LJQ8vj&amp;ust=156408871785906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rof-tc.fr/Lycee/file/Seconde/Chimie/Atomes%20-%20Ions%20-%20Molecules/Animations/Historique%20de%20la%20%20decouverte%20des%20elements.sw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himie.ostralo.net/structure_electroniqu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chimie.ostralo.net/structure_electroniqu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s://www.google.fr/url?sa=i&amp;rct=j&amp;q=&amp;esrc=s&amp;source=images&amp;cd=&amp;ved=2ahUKEwiO0Jycws7jAhWwBWMBHdMLDqQQjRx6BAgBEAU&amp;url=https%3A%2F%2Fwww.lachimie.net%2Findex.php%3Fpage%3D60&amp;psig=AOvVaw21mwBwdiounX1H8o5XZucE&amp;ust=1564090722872977" TargetMode="External"/><Relationship Id="rId1" Type="http://schemas.openxmlformats.org/officeDocument/2006/relationships/slideLayout" Target="../slideLayouts/slideLayout2.xml"/><Relationship Id="rId4" Type="http://schemas.openxmlformats.org/officeDocument/2006/relationships/hyperlink" Target="http://chimie.ostralo.net/structure_electroniqu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fr/url?sa=i&amp;rct=j&amp;q=&amp;esrc=s&amp;source=images&amp;cd=&amp;cad=rja&amp;uact=8&amp;ved=2ahUKEwi1xPSUs9jjAhUlAWMBHZ2pBaYQjRx6BAgBEAU&amp;url=%2Furl%3Fsa%3Di%26rct%3Dj%26q%3D%26esrc%3Ds%26source%3Dimages%26cd%3D%26ved%3D2ahUKEwjXiYKPs9jjAhU-AWMBHc2SBGIQjRx6BAgBEAU%26url%3Dhttps%253A%252F%252Flejournal.cnrs.fr%252Fbillets%252Fpourquoi-il-faut-relire-les-atomes%26psig%3DAOvVaw2t8BLiczuLdG13F5m879x_%26ust%3D1564430278488674&amp;psig=AOvVaw2t8BLiczuLdG13F5m879x_&amp;ust=1564430278488674" TargetMode="External"/><Relationship Id="rId1" Type="http://schemas.openxmlformats.org/officeDocument/2006/relationships/slideLayout" Target="../slideLayouts/slideLayout2.xml"/><Relationship Id="rId4" Type="http://schemas.openxmlformats.org/officeDocument/2006/relationships/hyperlink" Target="http://www.prof-tc.fr/Lycee/file/Seconde/Chimie/Atomes%20-%20Ions%20-%20Molecules/Animations/Les%20modeles%20de%20l%20atome.swf"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chimie.ostralo.net/structure_electronique_s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eb-labosims.org/animations/couches_electroniques_2019_lite/couches_electronique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fr/url?sa=i&amp;rct=j&amp;q=&amp;esrc=s&amp;source=images&amp;cd=&amp;ved=2ahUKEwjA4duWz9rkAhU67uAKHZD1AgYQjRx6BAgBEAQ&amp;url=https%3A%2F%2Fgodiche.ru%2Feducation-et-langues%2Fla-science%2Fchimie%2F19754-comment-reprsenter-les-lectrons-dans-un-diagramme.html&amp;psig=AOvVaw0BbAYdQzxCmza0r7YTO5mE&amp;ust=1568904559801622"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hyperlink" Target="https://graphoverflow.com/graphs/3d-periodic-table.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raphoverflow.com/graphs/3d-periodic-table.html" TargetMode="External"/><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himie.ostralo.net/structure_electronique_spdf/"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eb-labosims.org/animations/couches_electroniques_2019_lite/couches_electroniques.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26.emf"/><Relationship Id="rId4" Type="http://schemas.openxmlformats.org/officeDocument/2006/relationships/oleObject" Target="../embeddings/oleObject2.bin"/><Relationship Id="rId9" Type="http://schemas.openxmlformats.org/officeDocument/2006/relationships/image" Target="../media/image28.e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9.emf"/><Relationship Id="rId7" Type="http://schemas.openxmlformats.org/officeDocument/2006/relationships/image" Target="../media/image31.e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30.emf"/><Relationship Id="rId4" Type="http://schemas.openxmlformats.org/officeDocument/2006/relationships/oleObject" Target="../embeddings/oleObject6.bin"/><Relationship Id="rId9" Type="http://schemas.openxmlformats.org/officeDocument/2006/relationships/image" Target="../media/image32.emf"/></Relationships>
</file>

<file path=ppt/slides/_rels/slide4.xml.rels><?xml version="1.0" encoding="UTF-8" standalone="yes"?>
<Relationships xmlns="http://schemas.openxmlformats.org/package/2006/relationships"><Relationship Id="rId3" Type="http://schemas.openxmlformats.org/officeDocument/2006/relationships/hyperlink" Target="http://www.prof-tc.fr/Lycee/file/Seconde/Chimie/Atomes%20-%20Ions%20-%20Molecules/Animations/Structure%20de%20l%20atome.swf"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5.e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34.emf"/><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8.e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37.emf"/><Relationship Id="rId4"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56.x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4.e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53.emf"/><Relationship Id="rId4" Type="http://schemas.openxmlformats.org/officeDocument/2006/relationships/oleObject" Target="../embeddings/oleObject18.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56.emf"/><Relationship Id="rId7" Type="http://schemas.openxmlformats.org/officeDocument/2006/relationships/image" Target="../media/image58.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60.emf"/><Relationship Id="rId5" Type="http://schemas.openxmlformats.org/officeDocument/2006/relationships/image" Target="../media/image57.e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5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fr/url?sa=i&amp;rct=j&amp;q=&amp;esrc=s&amp;source=images&amp;cd=&amp;ved=2ahUKEwjwkZmJt87jAhVi1-AKHUyQBToQjRx6BAgBEAU&amp;url=https%3A%2F%2Fwww.pcdc.info%2Fpics%2Fd%25C3%25A8s-les-premi%25C3%25A8res-secondes-de&amp;psig=AOvVaw3NmYbFMQ0izzygzLM73YwW&amp;ust=156408766484065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fr/url?sa=i&amp;rct=j&amp;q=&amp;esrc=s&amp;source=images&amp;cd=&amp;ved=2ahUKEwjKqKnsts7jAhUQ0uAKHQmxDCQQjRx6BAgBEAU&amp;url=https%3A%2F%2Fslideplayer.fr%2Fslide%2F1303975%2F&amp;psig=AOvVaw3NmYbFMQ0izzygzLM73YwW&amp;ust=156408766484065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483578"/>
            <a:ext cx="4739640" cy="3314700"/>
          </a:xfrm>
        </p:spPr>
        <p:txBody>
          <a:bodyPr rtlCol="0" anchor="b" anchorCtr="0">
            <a:normAutofit/>
          </a:bodyPr>
          <a:lstStyle/>
          <a:p>
            <a:pPr algn="ctr" rtl="0"/>
            <a:r>
              <a:rPr lang="fr-FR" dirty="0">
                <a:latin typeface="Comic Sans MS" panose="030F0702030302020204" pitchFamily="66" charset="0"/>
              </a:rPr>
              <a:t>STRUCTURE ET POLARITE D’UNE ENTITE CHIMIQUE</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EE1186CB-70F9-7619-9B3D-D0CDEBB92753}"/>
              </a:ext>
            </a:extLst>
          </p:cNvPr>
          <p:cNvSpPr txBox="1"/>
          <p:nvPr/>
        </p:nvSpPr>
        <p:spPr>
          <a:xfrm>
            <a:off x="0" y="1324951"/>
            <a:ext cx="12192000" cy="2160463"/>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électrons ont une masse négligeable devant celle des nucléons:</a:t>
            </a:r>
          </a:p>
          <a:p>
            <a:pPr algn="ctr">
              <a:lnSpc>
                <a:spcPct val="107000"/>
              </a:lnSpc>
              <a:spcAft>
                <a:spcPts val="800"/>
              </a:spcAft>
            </a:pPr>
            <a:r>
              <a:rPr lang="fr-FR" sz="2800" dirty="0" err="1">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800"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nucléon</a:t>
            </a:r>
            <a:r>
              <a:rPr lang="fr-FR" sz="2800" dirty="0">
                <a:effectLst/>
                <a:latin typeface="Comic Sans MS" panose="030F0702030302020204" pitchFamily="66" charset="0"/>
                <a:ea typeface="Times New Roman" panose="02020603050405020304" pitchFamily="18" charset="0"/>
                <a:cs typeface="Times New Roman" panose="02020603050405020304" pitchFamily="18" charset="0"/>
              </a:rPr>
              <a:t> = 2000.m</a:t>
            </a:r>
            <a:r>
              <a:rPr lang="fr-FR" sz="2800" baseline="-25000" dirty="0">
                <a:effectLst/>
                <a:latin typeface="Comic Sans MS" panose="030F0702030302020204" pitchFamily="66" charset="0"/>
                <a:ea typeface="Times New Roman" panose="02020603050405020304" pitchFamily="18" charset="0"/>
                <a:cs typeface="Times New Roman" panose="02020603050405020304" pitchFamily="18" charset="0"/>
              </a:rPr>
              <a:t>e</a:t>
            </a:r>
            <a:endParaRPr lang="fr-FR" sz="2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fr-FR" sz="2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On peut donc considérer avec une très bonne approximation que la masse de l'atome est pratiquement égale à la masse de son noyau,</a:t>
            </a:r>
          </a:p>
        </p:txBody>
      </p:sp>
      <p:sp>
        <p:nvSpPr>
          <p:cNvPr id="8" name="ZoneTexte 7">
            <a:extLst>
              <a:ext uri="{FF2B5EF4-FFF2-40B4-BE49-F238E27FC236}">
                <a16:creationId xmlns:a16="http://schemas.microsoft.com/office/drawing/2014/main" id="{3023E58F-E428-C21C-D375-A77C2D8BBF48}"/>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Masse d’un 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2EB896B5-45D6-D55C-B3A9-DF3C3D958EF1}"/>
              </a:ext>
            </a:extLst>
          </p:cNvPr>
          <p:cNvSpPr txBox="1"/>
          <p:nvPr/>
        </p:nvSpPr>
        <p:spPr>
          <a:xfrm>
            <a:off x="3016370" y="3899224"/>
            <a:ext cx="6159260" cy="531877"/>
          </a:xfrm>
          <a:prstGeom prst="rect">
            <a:avLst/>
          </a:prstGeom>
          <a:noFill/>
        </p:spPr>
        <p:txBody>
          <a:bodyPr wrap="square">
            <a:spAutoFit/>
          </a:bodyPr>
          <a:lstStyle/>
          <a:p>
            <a:pPr algn="ctr">
              <a:lnSpc>
                <a:spcPct val="107000"/>
              </a:lnSpc>
              <a:spcAft>
                <a:spcPts val="800"/>
              </a:spcAft>
            </a:pP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8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atome</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 Z.m</a:t>
            </a:r>
            <a:r>
              <a:rPr lang="fr-FR" sz="2800" b="1" baseline="-25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p</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 (A-Z).m</a:t>
            </a:r>
            <a:r>
              <a:rPr lang="fr-FR" sz="2800" b="1" baseline="-25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05C9F303-469F-3F1E-807B-BF6A70B2FE07}"/>
              </a:ext>
            </a:extLst>
          </p:cNvPr>
          <p:cNvSpPr txBox="1"/>
          <p:nvPr/>
        </p:nvSpPr>
        <p:spPr>
          <a:xfrm>
            <a:off x="3016370" y="4846457"/>
            <a:ext cx="6159260" cy="523220"/>
          </a:xfrm>
          <a:prstGeom prst="rect">
            <a:avLst/>
          </a:prstGeom>
          <a:noFill/>
        </p:spPr>
        <p:txBody>
          <a:bodyPr wrap="square">
            <a:spAutoFit/>
          </a:bodyPr>
          <a:lstStyle/>
          <a:p>
            <a:pPr algn="ct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8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atome</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 </a:t>
            </a: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Z.m</a:t>
            </a:r>
            <a:r>
              <a:rPr lang="fr-FR" sz="28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nucléon</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 (A-Z).</a:t>
            </a: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8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nucléon</a:t>
            </a:r>
            <a:endParaRPr lang="fr-FR" sz="2800" dirty="0"/>
          </a:p>
        </p:txBody>
      </p:sp>
      <p:sp>
        <p:nvSpPr>
          <p:cNvPr id="11" name="ZoneTexte 10">
            <a:extLst>
              <a:ext uri="{FF2B5EF4-FFF2-40B4-BE49-F238E27FC236}">
                <a16:creationId xmlns:a16="http://schemas.microsoft.com/office/drawing/2014/main" id="{246846A5-EAEB-0E32-DE9B-901EF5906DDB}"/>
              </a:ext>
            </a:extLst>
          </p:cNvPr>
          <p:cNvSpPr txBox="1"/>
          <p:nvPr/>
        </p:nvSpPr>
        <p:spPr>
          <a:xfrm>
            <a:off x="3016370" y="5785033"/>
            <a:ext cx="6159260" cy="523220"/>
          </a:xfrm>
          <a:prstGeom prst="rect">
            <a:avLst/>
          </a:prstGeom>
          <a:noFill/>
        </p:spPr>
        <p:txBody>
          <a:bodyPr wrap="square">
            <a:spAutoFit/>
          </a:bodyPr>
          <a:lstStyle/>
          <a:p>
            <a:pPr algn="ct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8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atome</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 </a:t>
            </a: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A.m</a:t>
            </a:r>
            <a:r>
              <a:rPr lang="fr-FR" sz="28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nucléon</a:t>
            </a:r>
            <a:endParaRPr lang="fr-FR" sz="2800" dirty="0"/>
          </a:p>
        </p:txBody>
      </p:sp>
    </p:spTree>
    <p:extLst>
      <p:ext uri="{BB962C8B-B14F-4D97-AF65-F5344CB8AC3E}">
        <p14:creationId xmlns:p14="http://schemas.microsoft.com/office/powerpoint/2010/main" val="366987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ZoneTexte 7">
            <a:extLst>
              <a:ext uri="{FF2B5EF4-FFF2-40B4-BE49-F238E27FC236}">
                <a16:creationId xmlns:a16="http://schemas.microsoft.com/office/drawing/2014/main" id="{3023E58F-E428-C21C-D375-A77C2D8BBF48}"/>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18B00D28-1B51-8475-4C43-4E0D22B87542}"/>
              </a:ext>
            </a:extLst>
          </p:cNvPr>
          <p:cNvSpPr txBox="1"/>
          <p:nvPr/>
        </p:nvSpPr>
        <p:spPr>
          <a:xfrm>
            <a:off x="0" y="686593"/>
            <a:ext cx="12192000" cy="116756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Lorsqu'un atome perd ou gagne un (ou plusieurs) électron(s), il devient un ion monoatomique.</a:t>
            </a: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Cette transformation qui ne concerne que les électrons de l'atome et laisse le noyau inchangé. Un atome et l'ion qui en dérive sont caractérisés par la même valeur de Z.</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5" name="Image 28" descr="http://cdn.shopify.com/s/files/1/0398/2205/files/4015420.jpg?630">
            <a:extLst>
              <a:ext uri="{FF2B5EF4-FFF2-40B4-BE49-F238E27FC236}">
                <a16:creationId xmlns:a16="http://schemas.microsoft.com/office/drawing/2014/main" id="{AE20536B-E55F-CF6F-3CFB-4949E9137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621"/>
          <a:stretch>
            <a:fillRect/>
          </a:stretch>
        </p:blipFill>
        <p:spPr bwMode="auto">
          <a:xfrm>
            <a:off x="5052030" y="1995926"/>
            <a:ext cx="5675544" cy="1830820"/>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F8C25026-3B4D-005C-0573-BD829FA33499}"/>
              </a:ext>
            </a:extLst>
          </p:cNvPr>
          <p:cNvSpPr txBox="1"/>
          <p:nvPr/>
        </p:nvSpPr>
        <p:spPr>
          <a:xfrm>
            <a:off x="68745" y="2228631"/>
            <a:ext cx="4502989" cy="1064972"/>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Un atome, électriquement neutre, qui gagne des électrons, devient un ion négatif ou anion.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A2FE3788-3BBA-EC2A-C8F3-8E76BD4FBB93}"/>
                  </a:ext>
                </a:extLst>
              </p:cNvPr>
              <p:cNvSpPr txBox="1"/>
              <p:nvPr/>
            </p:nvSpPr>
            <p:spPr>
              <a:xfrm>
                <a:off x="11138859" y="2487292"/>
                <a:ext cx="726112" cy="5476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2800" b="1" i="1" smtClean="0">
                              <a:effectLst/>
                              <a:latin typeface="Cambria Math" panose="02040503050406030204" pitchFamily="18" charset="0"/>
                              <a:ea typeface="Calibri" panose="020F0502020204030204" pitchFamily="34" charset="0"/>
                              <a:cs typeface="Arial" panose="020B0604020202020204" pitchFamily="34" charset="0"/>
                            </a:rPr>
                          </m:ctrlPr>
                        </m:sSupPr>
                        <m:e>
                          <m:r>
                            <m:rPr>
                              <m:nor/>
                            </m:rPr>
                            <a:rPr lang="fr-FR" sz="2800" b="1">
                              <a:effectLst/>
                              <a:latin typeface="Comic Sans MS" panose="030F0702030302020204" pitchFamily="66" charset="0"/>
                              <a:ea typeface="Calibri" panose="020F0502020204030204" pitchFamily="34" charset="0"/>
                              <a:cs typeface="Arial" panose="020B0604020202020204" pitchFamily="34" charset="0"/>
                            </a:rPr>
                            <m:t>X</m:t>
                          </m:r>
                        </m:e>
                        <m:sup>
                          <m:r>
                            <m:rPr>
                              <m:nor/>
                            </m:rPr>
                            <a:rPr lang="fr-FR" sz="2800" b="1">
                              <a:effectLst/>
                              <a:latin typeface="Comic Sans MS" panose="030F0702030302020204" pitchFamily="66" charset="0"/>
                              <a:ea typeface="Calibri" panose="020F0502020204030204" pitchFamily="34" charset="0"/>
                              <a:cs typeface="Arial" panose="020B0604020202020204" pitchFamily="34" charset="0"/>
                            </a:rPr>
                            <m:t>n</m:t>
                          </m:r>
                          <m:r>
                            <m:rPr>
                              <m:nor/>
                            </m:rPr>
                            <a:rPr lang="fr-FR" sz="2800" b="1" i="1">
                              <a:effectLst/>
                              <a:latin typeface="Comic Sans MS" panose="030F0702030302020204" pitchFamily="66" charset="0"/>
                              <a:ea typeface="Calibri" panose="020F0502020204030204" pitchFamily="34" charset="0"/>
                              <a:cs typeface="Arial" panose="020B0604020202020204" pitchFamily="34" charset="0"/>
                            </a:rPr>
                            <m:t>−</m:t>
                          </m:r>
                        </m:sup>
                      </m:sSup>
                    </m:oMath>
                  </m:oMathPara>
                </a14:m>
                <a:endParaRPr lang="fr-FR" sz="2800" b="1" dirty="0"/>
              </a:p>
            </p:txBody>
          </p:sp>
        </mc:Choice>
        <mc:Fallback xmlns="">
          <p:sp>
            <p:nvSpPr>
              <p:cNvPr id="14" name="ZoneTexte 13">
                <a:extLst>
                  <a:ext uri="{FF2B5EF4-FFF2-40B4-BE49-F238E27FC236}">
                    <a16:creationId xmlns:a16="http://schemas.microsoft.com/office/drawing/2014/main" id="{A2FE3788-3BBA-EC2A-C8F3-8E76BD4FBB93}"/>
                  </a:ext>
                </a:extLst>
              </p:cNvPr>
              <p:cNvSpPr txBox="1">
                <a:spLocks noRot="1" noChangeAspect="1" noMove="1" noResize="1" noEditPoints="1" noAdjustHandles="1" noChangeArrowheads="1" noChangeShapeType="1" noTextEdit="1"/>
              </p:cNvSpPr>
              <p:nvPr/>
            </p:nvSpPr>
            <p:spPr>
              <a:xfrm>
                <a:off x="11138859" y="2487292"/>
                <a:ext cx="726112" cy="547650"/>
              </a:xfrm>
              <a:prstGeom prst="rect">
                <a:avLst/>
              </a:prstGeom>
              <a:blipFill>
                <a:blip r:embed="rId3"/>
                <a:stretch>
                  <a:fillRect r="-2521"/>
                </a:stretch>
              </a:blipFill>
            </p:spPr>
            <p:txBody>
              <a:bodyPr/>
              <a:lstStyle/>
              <a:p>
                <a:r>
                  <a:rPr lang="fr-FR">
                    <a:noFill/>
                  </a:rPr>
                  <a:t> </a:t>
                </a:r>
              </a:p>
            </p:txBody>
          </p:sp>
        </mc:Fallback>
      </mc:AlternateContent>
      <p:sp>
        <p:nvSpPr>
          <p:cNvPr id="16" name="ZoneTexte 15">
            <a:extLst>
              <a:ext uri="{FF2B5EF4-FFF2-40B4-BE49-F238E27FC236}">
                <a16:creationId xmlns:a16="http://schemas.microsoft.com/office/drawing/2014/main" id="{595AF06D-2E75-5527-7704-C8E1EC079895}"/>
              </a:ext>
            </a:extLst>
          </p:cNvPr>
          <p:cNvSpPr txBox="1"/>
          <p:nvPr/>
        </p:nvSpPr>
        <p:spPr>
          <a:xfrm>
            <a:off x="0" y="4291785"/>
            <a:ext cx="4502989" cy="1323439"/>
          </a:xfrm>
          <a:prstGeom prst="rect">
            <a:avLst/>
          </a:prstGeom>
          <a:noFill/>
        </p:spPr>
        <p:txBody>
          <a:bodyPr wrap="square">
            <a:spAutoFit/>
          </a:bodyPr>
          <a:lstStyle/>
          <a:p>
            <a:pPr algn="just"/>
            <a:r>
              <a:rPr lang="fr-FR" sz="2000" dirty="0">
                <a:effectLst/>
                <a:latin typeface="Comic Sans MS" panose="030F0702030302020204" pitchFamily="66" charset="0"/>
                <a:ea typeface="Calibri" panose="020F0502020204030204" pitchFamily="34" charset="0"/>
                <a:cs typeface="Arial" panose="020B0604020202020204" pitchFamily="34" charset="0"/>
              </a:rPr>
              <a:t>Un atome, électriquement neutre, qui perd des électrons, charges élémentaires négatives, devient un ion positif ou cation.</a:t>
            </a:r>
            <a:endParaRPr lang="fr-FR" sz="2000" dirty="0"/>
          </a:p>
        </p:txBody>
      </p:sp>
      <p:pic>
        <p:nvPicPr>
          <p:cNvPr id="17" name="Image 16">
            <a:extLst>
              <a:ext uri="{FF2B5EF4-FFF2-40B4-BE49-F238E27FC236}">
                <a16:creationId xmlns:a16="http://schemas.microsoft.com/office/drawing/2014/main" id="{709585EA-4214-6873-FB24-21BE5484CD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423"/>
          <a:stretch/>
        </p:blipFill>
        <p:spPr bwMode="auto">
          <a:xfrm>
            <a:off x="5052030" y="4023796"/>
            <a:ext cx="5675544" cy="1859419"/>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15E59571-0F7C-B40A-EBAB-47DBE98C1485}"/>
                  </a:ext>
                </a:extLst>
              </p:cNvPr>
              <p:cNvSpPr txBox="1"/>
              <p:nvPr/>
            </p:nvSpPr>
            <p:spPr>
              <a:xfrm>
                <a:off x="11138859" y="4679679"/>
                <a:ext cx="726112" cy="5476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sz="2800" b="1" i="1" smtClean="0">
                              <a:effectLst/>
                              <a:latin typeface="Cambria Math" panose="02040503050406030204" pitchFamily="18" charset="0"/>
                              <a:ea typeface="Calibri" panose="020F0502020204030204" pitchFamily="34" charset="0"/>
                              <a:cs typeface="Arial" panose="020B0604020202020204" pitchFamily="34" charset="0"/>
                            </a:rPr>
                          </m:ctrlPr>
                        </m:sSupPr>
                        <m:e>
                          <m:r>
                            <m:rPr>
                              <m:nor/>
                            </m:rPr>
                            <a:rPr lang="fr-FR" sz="2800" b="1">
                              <a:effectLst/>
                              <a:latin typeface="Comic Sans MS" panose="030F0702030302020204" pitchFamily="66" charset="0"/>
                              <a:ea typeface="Calibri" panose="020F0502020204030204" pitchFamily="34" charset="0"/>
                              <a:cs typeface="Arial" panose="020B0604020202020204" pitchFamily="34" charset="0"/>
                            </a:rPr>
                            <m:t>X</m:t>
                          </m:r>
                        </m:e>
                        <m:sup>
                          <m:r>
                            <m:rPr>
                              <m:nor/>
                            </m:rPr>
                            <a:rPr lang="fr-FR" sz="2800" b="1">
                              <a:effectLst/>
                              <a:latin typeface="Comic Sans MS" panose="030F0702030302020204" pitchFamily="66" charset="0"/>
                              <a:ea typeface="Calibri" panose="020F0502020204030204" pitchFamily="34" charset="0"/>
                              <a:cs typeface="Arial" panose="020B0604020202020204" pitchFamily="34" charset="0"/>
                            </a:rPr>
                            <m:t>n</m:t>
                          </m:r>
                          <m:r>
                            <m:rPr>
                              <m:nor/>
                            </m:rPr>
                            <a:rPr lang="fr-FR" sz="2800" b="1" i="1" smtClean="0">
                              <a:effectLst/>
                              <a:latin typeface="Comic Sans MS" panose="030F0702030302020204" pitchFamily="66" charset="0"/>
                              <a:ea typeface="Calibri" panose="020F0502020204030204" pitchFamily="34" charset="0"/>
                              <a:cs typeface="Arial" panose="020B0604020202020204" pitchFamily="34" charset="0"/>
                            </a:rPr>
                            <m:t>+</m:t>
                          </m:r>
                        </m:sup>
                      </m:sSup>
                    </m:oMath>
                  </m:oMathPara>
                </a14:m>
                <a:endParaRPr lang="fr-FR" sz="2800" b="1" dirty="0"/>
              </a:p>
            </p:txBody>
          </p:sp>
        </mc:Choice>
        <mc:Fallback xmlns="">
          <p:sp>
            <p:nvSpPr>
              <p:cNvPr id="24" name="ZoneTexte 23">
                <a:extLst>
                  <a:ext uri="{FF2B5EF4-FFF2-40B4-BE49-F238E27FC236}">
                    <a16:creationId xmlns:a16="http://schemas.microsoft.com/office/drawing/2014/main" id="{15E59571-0F7C-B40A-EBAB-47DBE98C1485}"/>
                  </a:ext>
                </a:extLst>
              </p:cNvPr>
              <p:cNvSpPr txBox="1">
                <a:spLocks noRot="1" noChangeAspect="1" noMove="1" noResize="1" noEditPoints="1" noAdjustHandles="1" noChangeArrowheads="1" noChangeShapeType="1" noTextEdit="1"/>
              </p:cNvSpPr>
              <p:nvPr/>
            </p:nvSpPr>
            <p:spPr>
              <a:xfrm>
                <a:off x="11138859" y="4679679"/>
                <a:ext cx="726112" cy="547650"/>
              </a:xfrm>
              <a:prstGeom prst="rect">
                <a:avLst/>
              </a:prstGeom>
              <a:blipFill>
                <a:blip r:embed="rId5"/>
                <a:stretch>
                  <a:fillRect r="-2521"/>
                </a:stretch>
              </a:blipFill>
            </p:spPr>
            <p:txBody>
              <a:bodyPr/>
              <a:lstStyle/>
              <a:p>
                <a:r>
                  <a:rPr lang="fr-FR">
                    <a:noFill/>
                  </a:rPr>
                  <a:t> </a:t>
                </a:r>
              </a:p>
            </p:txBody>
          </p:sp>
        </mc:Fallback>
      </mc:AlternateContent>
    </p:spTree>
    <p:extLst>
      <p:ext uri="{BB962C8B-B14F-4D97-AF65-F5344CB8AC3E}">
        <p14:creationId xmlns:p14="http://schemas.microsoft.com/office/powerpoint/2010/main" val="206026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ZoneTexte 7">
            <a:extLst>
              <a:ext uri="{FF2B5EF4-FFF2-40B4-BE49-F238E27FC236}">
                <a16:creationId xmlns:a16="http://schemas.microsoft.com/office/drawing/2014/main" id="{3023E58F-E428-C21C-D375-A77C2D8BBF48}"/>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Quelques exemples d’ions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3">
            <a:extLst>
              <a:ext uri="{FF2B5EF4-FFF2-40B4-BE49-F238E27FC236}">
                <a16:creationId xmlns:a16="http://schemas.microsoft.com/office/drawing/2014/main" id="{8A720010-8CB7-B4AC-D546-5335F605208E}"/>
              </a:ext>
            </a:extLst>
          </p:cNvPr>
          <p:cNvSpPr>
            <a:spLocks noChangeArrowheads="1"/>
          </p:cNvSpPr>
          <p:nvPr/>
        </p:nvSpPr>
        <p:spPr bwMode="auto">
          <a:xfrm>
            <a:off x="785003" y="3917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676AE381-0F3C-0EDE-4815-EBCE7FD48C9D}"/>
              </a:ext>
            </a:extLst>
          </p:cNvPr>
          <p:cNvSpPr txBox="1"/>
          <p:nvPr/>
        </p:nvSpPr>
        <p:spPr>
          <a:xfrm>
            <a:off x="0" y="879176"/>
            <a:ext cx="12192000" cy="406330"/>
          </a:xfrm>
          <a:prstGeom prst="rect">
            <a:avLst/>
          </a:prstGeom>
          <a:noFill/>
        </p:spPr>
        <p:txBody>
          <a:bodyPr wrap="square">
            <a:spAutoFit/>
          </a:bodyPr>
          <a:lstStyle/>
          <a:p>
            <a:pPr lvl="0"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L'atome de </a:t>
            </a:r>
            <a:r>
              <a:rPr lang="fr-FR" sz="2000" dirty="0" err="1">
                <a:effectLst/>
                <a:latin typeface="Comic Sans MS" panose="030F0702030302020204" pitchFamily="66" charset="0"/>
                <a:ea typeface="Times New Roman" panose="02020603050405020304" pitchFamily="18" charset="0"/>
                <a:cs typeface="Times New Roman" panose="02020603050405020304" pitchFamily="18" charset="0"/>
              </a:rPr>
              <a:t>chore</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Cl</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peut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gagner 1 électron</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pour devenir l'ion chlorure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Cl</a:t>
            </a:r>
            <a:r>
              <a:rPr lang="fr-FR" sz="20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descr="Résultat de recherche d'images pour &quot;chlore ion formation&quot;">
            <a:hlinkClick r:id="rId2" tgtFrame="&quot;_blank&quot;"/>
            <a:extLst>
              <a:ext uri="{FF2B5EF4-FFF2-40B4-BE49-F238E27FC236}">
                <a16:creationId xmlns:a16="http://schemas.microsoft.com/office/drawing/2014/main" id="{F40C8E98-4034-9080-3DED-9F21FC48A1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682432"/>
            <a:ext cx="9906000" cy="4870001"/>
          </a:xfrm>
          <a:prstGeom prst="rect">
            <a:avLst/>
          </a:prstGeom>
          <a:noFill/>
          <a:ln>
            <a:noFill/>
          </a:ln>
        </p:spPr>
      </p:pic>
    </p:spTree>
    <p:extLst>
      <p:ext uri="{BB962C8B-B14F-4D97-AF65-F5344CB8AC3E}">
        <p14:creationId xmlns:p14="http://schemas.microsoft.com/office/powerpoint/2010/main" val="4189386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ZoneTexte 7">
            <a:extLst>
              <a:ext uri="{FF2B5EF4-FFF2-40B4-BE49-F238E27FC236}">
                <a16:creationId xmlns:a16="http://schemas.microsoft.com/office/drawing/2014/main" id="{3023E58F-E428-C21C-D375-A77C2D8BBF48}"/>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Quelques exemples d’ions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3">
            <a:extLst>
              <a:ext uri="{FF2B5EF4-FFF2-40B4-BE49-F238E27FC236}">
                <a16:creationId xmlns:a16="http://schemas.microsoft.com/office/drawing/2014/main" id="{8A720010-8CB7-B4AC-D546-5335F605208E}"/>
              </a:ext>
            </a:extLst>
          </p:cNvPr>
          <p:cNvSpPr>
            <a:spLocks noChangeArrowheads="1"/>
          </p:cNvSpPr>
          <p:nvPr/>
        </p:nvSpPr>
        <p:spPr bwMode="auto">
          <a:xfrm>
            <a:off x="785003" y="3917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676AE381-0F3C-0EDE-4815-EBCE7FD48C9D}"/>
              </a:ext>
            </a:extLst>
          </p:cNvPr>
          <p:cNvSpPr txBox="1"/>
          <p:nvPr/>
        </p:nvSpPr>
        <p:spPr>
          <a:xfrm>
            <a:off x="0" y="879176"/>
            <a:ext cx="12192000" cy="406330"/>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L'atome de sodium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Na</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peut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perdre 1 électron</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pour devenir l'ion sodium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Na</a:t>
            </a:r>
            <a:r>
              <a:rPr lang="fr-FR" sz="20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Résultat de recherche d'images pour &quot;chlore ion formation&quot;">
            <a:hlinkClick r:id="rId2" tgtFrame="&quot;_blank&quot;"/>
            <a:extLst>
              <a:ext uri="{FF2B5EF4-FFF2-40B4-BE49-F238E27FC236}">
                <a16:creationId xmlns:a16="http://schemas.microsoft.com/office/drawing/2014/main" id="{8DC873D2-5A98-CBE4-A004-0980615F7D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525" y="2124710"/>
            <a:ext cx="9886950" cy="4417526"/>
          </a:xfrm>
          <a:prstGeom prst="rect">
            <a:avLst/>
          </a:prstGeom>
          <a:noFill/>
          <a:ln>
            <a:noFill/>
          </a:ln>
        </p:spPr>
      </p:pic>
    </p:spTree>
    <p:extLst>
      <p:ext uri="{BB962C8B-B14F-4D97-AF65-F5344CB8AC3E}">
        <p14:creationId xmlns:p14="http://schemas.microsoft.com/office/powerpoint/2010/main" val="424964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ZoneTexte 7">
            <a:extLst>
              <a:ext uri="{FF2B5EF4-FFF2-40B4-BE49-F238E27FC236}">
                <a16:creationId xmlns:a16="http://schemas.microsoft.com/office/drawing/2014/main" id="{3023E58F-E428-C21C-D375-A77C2D8BBF48}"/>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Quelques exemples d’ions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3">
            <a:extLst>
              <a:ext uri="{FF2B5EF4-FFF2-40B4-BE49-F238E27FC236}">
                <a16:creationId xmlns:a16="http://schemas.microsoft.com/office/drawing/2014/main" id="{8A720010-8CB7-B4AC-D546-5335F605208E}"/>
              </a:ext>
            </a:extLst>
          </p:cNvPr>
          <p:cNvSpPr>
            <a:spLocks noChangeArrowheads="1"/>
          </p:cNvSpPr>
          <p:nvPr/>
        </p:nvSpPr>
        <p:spPr bwMode="auto">
          <a:xfrm>
            <a:off x="785003" y="3917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ZoneTexte 5">
            <a:extLst>
              <a:ext uri="{FF2B5EF4-FFF2-40B4-BE49-F238E27FC236}">
                <a16:creationId xmlns:a16="http://schemas.microsoft.com/office/drawing/2014/main" id="{676AE381-0F3C-0EDE-4815-EBCE7FD48C9D}"/>
              </a:ext>
            </a:extLst>
          </p:cNvPr>
          <p:cNvSpPr txBox="1"/>
          <p:nvPr/>
        </p:nvSpPr>
        <p:spPr>
          <a:xfrm>
            <a:off x="0" y="879176"/>
            <a:ext cx="12192000" cy="406330"/>
          </a:xfrm>
          <a:prstGeom prst="rect">
            <a:avLst/>
          </a:prstGeom>
          <a:noFill/>
        </p:spPr>
        <p:txBody>
          <a:bodyPr wrap="square">
            <a:spAutoFit/>
          </a:bodyPr>
          <a:lstStyle/>
          <a:p>
            <a:pPr marL="342900" lvl="0"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L'atome de calcium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Ca</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peut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perdre 2 électrons</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pour devenir l'ion calcium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Ca</a:t>
            </a:r>
            <a:r>
              <a:rPr lang="fr-FR" sz="2000" b="1"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D6A57292-F4B6-08FE-A4A1-693C10E506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448116"/>
            <a:ext cx="9906000" cy="5306946"/>
          </a:xfrm>
          <a:prstGeom prst="rect">
            <a:avLst/>
          </a:prstGeom>
        </p:spPr>
      </p:pic>
    </p:spTree>
    <p:extLst>
      <p:ext uri="{BB962C8B-B14F-4D97-AF65-F5344CB8AC3E}">
        <p14:creationId xmlns:p14="http://schemas.microsoft.com/office/powerpoint/2010/main" val="2066996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ZoneTexte 7">
            <a:extLst>
              <a:ext uri="{FF2B5EF4-FFF2-40B4-BE49-F238E27FC236}">
                <a16:creationId xmlns:a16="http://schemas.microsoft.com/office/drawing/2014/main" id="{3023E58F-E428-C21C-D375-A77C2D8BBF48}"/>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isotopes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18B00D28-1B51-8475-4C43-4E0D22B87542}"/>
              </a:ext>
            </a:extLst>
          </p:cNvPr>
          <p:cNvSpPr txBox="1"/>
          <p:nvPr/>
        </p:nvSpPr>
        <p:spPr>
          <a:xfrm>
            <a:off x="0" y="591343"/>
            <a:ext cx="12192000" cy="116756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On appelle atomes isotopes les ensembles d'atomes caractérisés par le même numéro atomique Z et des nombres de nucléons A différents.</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Ce sont donc des ensembles d'atomes qui ne diffèrent que par le nombre de leurs neutrons.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descr="Afficher l'image d'origine">
            <a:extLst>
              <a:ext uri="{FF2B5EF4-FFF2-40B4-BE49-F238E27FC236}">
                <a16:creationId xmlns:a16="http://schemas.microsoft.com/office/drawing/2014/main" id="{5D0C255D-13D1-133E-F40A-C11A1AE0D2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7624" y="1971675"/>
            <a:ext cx="8616751" cy="4762500"/>
          </a:xfrm>
          <a:prstGeom prst="rect">
            <a:avLst/>
          </a:prstGeom>
          <a:noFill/>
          <a:ln>
            <a:noFill/>
          </a:ln>
        </p:spPr>
      </p:pic>
    </p:spTree>
    <p:extLst>
      <p:ext uri="{BB962C8B-B14F-4D97-AF65-F5344CB8AC3E}">
        <p14:creationId xmlns:p14="http://schemas.microsoft.com/office/powerpoint/2010/main" val="62931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ZoneTexte 7">
            <a:extLst>
              <a:ext uri="{FF2B5EF4-FFF2-40B4-BE49-F238E27FC236}">
                <a16:creationId xmlns:a16="http://schemas.microsoft.com/office/drawing/2014/main" id="{3023E58F-E428-C21C-D375-A77C2D8BBF48}"/>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Eléments chimiques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18B00D28-1B51-8475-4C43-4E0D22B87542}"/>
              </a:ext>
            </a:extLst>
          </p:cNvPr>
          <p:cNvSpPr txBox="1"/>
          <p:nvPr/>
        </p:nvSpPr>
        <p:spPr>
          <a:xfrm>
            <a:off x="0" y="591343"/>
            <a:ext cx="12192000" cy="149688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On donne le nom d'élément chimique à l'ensemble des particules, qu'il s'agisse d'atomes ou d'ions, caractérisées par le même nombre Z de protons présents dans leur noyau.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Chaque élément est représenté par un symbole composé d'une lettre majuscule (Elément carbone C) ou d'une majuscule suivie d'une minuscule (Elément magnésium Mg).</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au 2">
            <a:extLst>
              <a:ext uri="{FF2B5EF4-FFF2-40B4-BE49-F238E27FC236}">
                <a16:creationId xmlns:a16="http://schemas.microsoft.com/office/drawing/2014/main" id="{E8330B91-3789-B992-8B5C-DD20EFED3F08}"/>
              </a:ext>
            </a:extLst>
          </p:cNvPr>
          <p:cNvGraphicFramePr>
            <a:graphicFrameLocks noGrp="1"/>
          </p:cNvGraphicFramePr>
          <p:nvPr/>
        </p:nvGraphicFramePr>
        <p:xfrm>
          <a:off x="81898" y="2338003"/>
          <a:ext cx="12033226" cy="4358072"/>
        </p:xfrm>
        <a:graphic>
          <a:graphicData uri="http://schemas.openxmlformats.org/drawingml/2006/table">
            <a:tbl>
              <a:tblPr firstRow="1" firstCol="1" lastRow="1" lastCol="1" bandRow="1" bandCol="1"/>
              <a:tblGrid>
                <a:gridCol w="2735835">
                  <a:extLst>
                    <a:ext uri="{9D8B030D-6E8A-4147-A177-3AD203B41FA5}">
                      <a16:colId xmlns:a16="http://schemas.microsoft.com/office/drawing/2014/main" val="2428977302"/>
                    </a:ext>
                  </a:extLst>
                </a:gridCol>
                <a:gridCol w="1267826">
                  <a:extLst>
                    <a:ext uri="{9D8B030D-6E8A-4147-A177-3AD203B41FA5}">
                      <a16:colId xmlns:a16="http://schemas.microsoft.com/office/drawing/2014/main" val="3290622256"/>
                    </a:ext>
                  </a:extLst>
                </a:gridCol>
                <a:gridCol w="2324348">
                  <a:extLst>
                    <a:ext uri="{9D8B030D-6E8A-4147-A177-3AD203B41FA5}">
                      <a16:colId xmlns:a16="http://schemas.microsoft.com/office/drawing/2014/main" val="638765524"/>
                    </a:ext>
                  </a:extLst>
                </a:gridCol>
                <a:gridCol w="2324348">
                  <a:extLst>
                    <a:ext uri="{9D8B030D-6E8A-4147-A177-3AD203B41FA5}">
                      <a16:colId xmlns:a16="http://schemas.microsoft.com/office/drawing/2014/main" val="2165645962"/>
                    </a:ext>
                  </a:extLst>
                </a:gridCol>
                <a:gridCol w="1162173">
                  <a:extLst>
                    <a:ext uri="{9D8B030D-6E8A-4147-A177-3AD203B41FA5}">
                      <a16:colId xmlns:a16="http://schemas.microsoft.com/office/drawing/2014/main" val="1363146418"/>
                    </a:ext>
                  </a:extLst>
                </a:gridCol>
                <a:gridCol w="2218696">
                  <a:extLst>
                    <a:ext uri="{9D8B030D-6E8A-4147-A177-3AD203B41FA5}">
                      <a16:colId xmlns:a16="http://schemas.microsoft.com/office/drawing/2014/main" val="588269936"/>
                    </a:ext>
                  </a:extLst>
                </a:gridCol>
              </a:tblGrid>
              <a:tr h="544759">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Nom</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Z</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Symbole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Nom</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Z</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Symbole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422773"/>
                  </a:ext>
                </a:extLst>
              </a:tr>
              <a:tr h="544759">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Hydrogène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1</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H</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Soufre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16</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S</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187273"/>
                  </a:ext>
                </a:extLst>
              </a:tr>
              <a:tr h="544759">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Carbone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6</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C</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Chlore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17</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Cl</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011083"/>
                  </a:ext>
                </a:extLst>
              </a:tr>
              <a:tr h="544759">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Azote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7</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N</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Fer</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26</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Fe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192088"/>
                  </a:ext>
                </a:extLst>
              </a:tr>
              <a:tr h="544759">
                <a:tc>
                  <a:txBody>
                    <a:bodyPr/>
                    <a:lstStyle/>
                    <a:p>
                      <a:pPr algn="ctr">
                        <a:lnSpc>
                          <a:spcPct val="107000"/>
                        </a:lnSpc>
                        <a:spcAft>
                          <a:spcPts val="800"/>
                        </a:spcAft>
                      </a:pPr>
                      <a:r>
                        <a:rPr lang="fr-FR" sz="3500" b="1" dirty="0">
                          <a:effectLst/>
                          <a:latin typeface="Comic Sans MS" panose="030F0702030302020204" pitchFamily="66" charset="0"/>
                          <a:ea typeface="Times New Roman" panose="02020603050405020304" pitchFamily="18" charset="0"/>
                          <a:cs typeface="Times New Roman" panose="02020603050405020304" pitchFamily="18" charset="0"/>
                        </a:rPr>
                        <a:t>Oxygène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8</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O</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Cuivre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29</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Cu</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122659"/>
                  </a:ext>
                </a:extLst>
              </a:tr>
              <a:tr h="544759">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Fluor</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9</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F</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Zinc</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30</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Zn</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254542"/>
                  </a:ext>
                </a:extLst>
              </a:tr>
              <a:tr h="544759">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Sodium</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11</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Na</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Brome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35</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Br</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965857"/>
                  </a:ext>
                </a:extLst>
              </a:tr>
              <a:tr h="544759">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Aluminium</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13</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Al</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Argent</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a:effectLst/>
                          <a:latin typeface="Comic Sans MS" panose="030F0702030302020204" pitchFamily="66" charset="0"/>
                          <a:ea typeface="Times New Roman" panose="02020603050405020304" pitchFamily="18" charset="0"/>
                          <a:cs typeface="Times New Roman" panose="02020603050405020304" pitchFamily="18" charset="0"/>
                        </a:rPr>
                        <a:t>47</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3500" b="1" dirty="0">
                          <a:effectLst/>
                          <a:latin typeface="Comic Sans MS" panose="030F0702030302020204" pitchFamily="66" charset="0"/>
                          <a:ea typeface="Times New Roman" panose="02020603050405020304" pitchFamily="18" charset="0"/>
                          <a:cs typeface="Times New Roman" panose="02020603050405020304" pitchFamily="18" charset="0"/>
                        </a:rPr>
                        <a:t>Ag</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200183" marR="200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572356"/>
                  </a:ext>
                </a:extLst>
              </a:tr>
            </a:tbl>
          </a:graphicData>
        </a:graphic>
      </p:graphicFrame>
      <p:sp>
        <p:nvSpPr>
          <p:cNvPr id="2" name="Étoile : 5 branches 1">
            <a:hlinkClick r:id="rId2"/>
            <a:extLst>
              <a:ext uri="{FF2B5EF4-FFF2-40B4-BE49-F238E27FC236}">
                <a16:creationId xmlns:a16="http://schemas.microsoft.com/office/drawing/2014/main" id="{0DC47C45-D405-AC6E-9D8B-2F7638A117D0}"/>
              </a:ext>
            </a:extLst>
          </p:cNvPr>
          <p:cNvSpPr/>
          <p:nvPr/>
        </p:nvSpPr>
        <p:spPr>
          <a:xfrm>
            <a:off x="11578029" y="63643"/>
            <a:ext cx="537771" cy="53777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1649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ZoneTexte 7">
            <a:extLst>
              <a:ext uri="{FF2B5EF4-FFF2-40B4-BE49-F238E27FC236}">
                <a16:creationId xmlns:a16="http://schemas.microsoft.com/office/drawing/2014/main" id="{3023E58F-E428-C21C-D375-A77C2D8BBF48}"/>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Configuration électronique d’un 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18B00D28-1B51-8475-4C43-4E0D22B87542}"/>
              </a:ext>
            </a:extLst>
          </p:cNvPr>
          <p:cNvSpPr txBox="1"/>
          <p:nvPr/>
        </p:nvSpPr>
        <p:spPr>
          <a:xfrm>
            <a:off x="-28575" y="1703367"/>
            <a:ext cx="7886700" cy="3451266"/>
          </a:xfrm>
          <a:prstGeom prst="rect">
            <a:avLst/>
          </a:prstGeom>
          <a:noFill/>
        </p:spPr>
        <p:txBody>
          <a:bodyPr wrap="square">
            <a:spAutoFit/>
          </a:bodyPr>
          <a:lstStyle/>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Un atome possède Z électrons dans son cortège électronique qui se répartissent autour du noyau sur des couches.</a:t>
            </a: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Ces électrons ne sont pas tous liés de la même façon au noyau.</a:t>
            </a: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Ils sont d'autant plus liés au noyau que la couche à laquelle ils appartiennent est proche du noyau.</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Z électrons se répartissent en couches électroniques notées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n = 1</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3</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etc... .</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Ces couches sont elles-mêmes composées d'une ou plusieurs sous-couches notées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s</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p</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d</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f</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etc...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ACF03296-DE31-188D-4675-DB3A002D2013}"/>
              </a:ext>
            </a:extLst>
          </p:cNvPr>
          <p:cNvPicPr>
            <a:picLocks noChangeAspect="1"/>
          </p:cNvPicPr>
          <p:nvPr/>
        </p:nvPicPr>
        <p:blipFill>
          <a:blip r:embed="rId2"/>
          <a:stretch>
            <a:fillRect/>
          </a:stretch>
        </p:blipFill>
        <p:spPr>
          <a:xfrm>
            <a:off x="8032060" y="1374046"/>
            <a:ext cx="3983727" cy="4109908"/>
          </a:xfrm>
          <a:prstGeom prst="rect">
            <a:avLst/>
          </a:prstGeom>
        </p:spPr>
      </p:pic>
      <p:sp>
        <p:nvSpPr>
          <p:cNvPr id="10" name="Étoile : 5 branches 9">
            <a:hlinkClick r:id="rId3"/>
            <a:extLst>
              <a:ext uri="{FF2B5EF4-FFF2-40B4-BE49-F238E27FC236}">
                <a16:creationId xmlns:a16="http://schemas.microsoft.com/office/drawing/2014/main" id="{51458811-C3B6-473B-A512-C23FE25DDEA9}"/>
              </a:ext>
            </a:extLst>
          </p:cNvPr>
          <p:cNvSpPr/>
          <p:nvPr/>
        </p:nvSpPr>
        <p:spPr>
          <a:xfrm>
            <a:off x="11403312" y="40697"/>
            <a:ext cx="612475" cy="56071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471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ZoneTexte 7">
            <a:extLst>
              <a:ext uri="{FF2B5EF4-FFF2-40B4-BE49-F238E27FC236}">
                <a16:creationId xmlns:a16="http://schemas.microsoft.com/office/drawing/2014/main" id="{3023E58F-E428-C21C-D375-A77C2D8BBF48}"/>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Règles de remplissage des couches électroniques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18B00D28-1B51-8475-4C43-4E0D22B87542}"/>
              </a:ext>
            </a:extLst>
          </p:cNvPr>
          <p:cNvSpPr txBox="1"/>
          <p:nvPr/>
        </p:nvSpPr>
        <p:spPr>
          <a:xfrm>
            <a:off x="0" y="1055145"/>
            <a:ext cx="12192000" cy="4747710"/>
          </a:xfrm>
          <a:prstGeom prst="rect">
            <a:avLst/>
          </a:prstGeom>
          <a:noFill/>
        </p:spPr>
        <p:txBody>
          <a:bodyPr wrap="square">
            <a:spAutoFit/>
          </a:bodyPr>
          <a:lstStyle/>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Pour un atome dans son état fondamental la répartition des électrons sur les couches obéit à trois règles ou principes.</a:t>
            </a: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fr-FR" sz="2000" b="1" dirty="0">
                <a:latin typeface="Comic Sans MS" panose="030F0702030302020204" pitchFamily="66" charset="0"/>
                <a:cs typeface="Times New Roman" panose="02020603050405020304" pitchFamily="18" charset="0"/>
              </a:rPr>
              <a:t>Règle de Klechkowski: </a:t>
            </a:r>
            <a:r>
              <a:rPr lang="fr-FR" sz="2000" dirty="0">
                <a:latin typeface="Comic Sans MS" panose="030F0702030302020204" pitchFamily="66" charset="0"/>
                <a:cs typeface="Times New Roman" panose="02020603050405020304" pitchFamily="18" charset="0"/>
              </a:rPr>
              <a:t>Les couches sont remplies par ordre d'énergie croissante.</a:t>
            </a:r>
          </a:p>
          <a:p>
            <a:pPr marL="228600" algn="just">
              <a:lnSpc>
                <a:spcPct val="107000"/>
              </a:lnSpc>
              <a:spcAft>
                <a:spcPts val="800"/>
              </a:spcAft>
            </a:pPr>
            <a:r>
              <a:rPr lang="fr-FR" sz="2000" dirty="0">
                <a:latin typeface="Comic Sans MS" panose="030F0702030302020204" pitchFamily="66"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fr-FR" sz="2000" b="1" dirty="0">
                <a:latin typeface="Comic Sans MS" panose="030F0702030302020204" pitchFamily="66" charset="0"/>
                <a:cs typeface="Times New Roman" panose="02020603050405020304" pitchFamily="18" charset="0"/>
              </a:rPr>
              <a:t>Principe d'exclusion de Pauli: </a:t>
            </a:r>
            <a:r>
              <a:rPr lang="fr-FR" sz="2000" dirty="0">
                <a:latin typeface="Comic Sans MS" panose="030F0702030302020204" pitchFamily="66" charset="0"/>
                <a:cs typeface="Times New Roman" panose="02020603050405020304" pitchFamily="18" charset="0"/>
              </a:rPr>
              <a:t>Deux électrons d'un même atome ne peuvent être dans le même état quantique. Chaque couche ne peut contenir qu'un nombre limité d'électrons. La couche de numéro n contient au maximum 2×n2 électrons.</a:t>
            </a:r>
          </a:p>
          <a:p>
            <a:pPr marL="228600" algn="just">
              <a:lnSpc>
                <a:spcPct val="107000"/>
              </a:lnSpc>
              <a:spcAft>
                <a:spcPts val="800"/>
              </a:spcAft>
            </a:pPr>
            <a:r>
              <a:rPr lang="fr-FR" sz="2000" dirty="0">
                <a:latin typeface="Comic Sans MS" panose="030F0702030302020204" pitchFamily="66"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fr-FR" sz="2000" b="1" dirty="0">
                <a:latin typeface="Comic Sans MS" panose="030F0702030302020204" pitchFamily="66" charset="0"/>
                <a:cs typeface="Times New Roman" panose="02020603050405020304" pitchFamily="18" charset="0"/>
              </a:rPr>
              <a:t>Règle de Hund: </a:t>
            </a:r>
            <a:r>
              <a:rPr lang="fr-FR" sz="2000" dirty="0">
                <a:latin typeface="Comic Sans MS" panose="030F0702030302020204" pitchFamily="66" charset="0"/>
                <a:cs typeface="Times New Roman" panose="02020603050405020304" pitchFamily="18" charset="0"/>
              </a:rPr>
              <a:t>La configuration électronique de plus basse énergie est obtenue en plaçant un maximum d’électrons de même "spin" dans des orbitales différentes.</a:t>
            </a:r>
          </a:p>
          <a:p>
            <a:pPr algn="just">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Étoile : 5 branches 1">
            <a:hlinkClick r:id="rId2"/>
            <a:extLst>
              <a:ext uri="{FF2B5EF4-FFF2-40B4-BE49-F238E27FC236}">
                <a16:creationId xmlns:a16="http://schemas.microsoft.com/office/drawing/2014/main" id="{7761D353-7C0A-442E-C38C-609427D4E45C}"/>
              </a:ext>
            </a:extLst>
          </p:cNvPr>
          <p:cNvSpPr/>
          <p:nvPr/>
        </p:nvSpPr>
        <p:spPr>
          <a:xfrm>
            <a:off x="11403312" y="40697"/>
            <a:ext cx="612475" cy="56071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7889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ZoneTexte 7">
            <a:extLst>
              <a:ext uri="{FF2B5EF4-FFF2-40B4-BE49-F238E27FC236}">
                <a16:creationId xmlns:a16="http://schemas.microsoft.com/office/drawing/2014/main" id="{3023E58F-E428-C21C-D375-A77C2D8BBF48}"/>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cs typeface="Arial" panose="020B0604020202020204" pitchFamily="34" charset="0"/>
              </a:rPr>
              <a:t>Le diagramme de Klechkowski</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18B00D28-1B51-8475-4C43-4E0D22B87542}"/>
              </a:ext>
            </a:extLst>
          </p:cNvPr>
          <p:cNvSpPr txBox="1"/>
          <p:nvPr/>
        </p:nvSpPr>
        <p:spPr>
          <a:xfrm>
            <a:off x="0" y="657363"/>
            <a:ext cx="6886575" cy="5940152"/>
          </a:xfrm>
          <a:prstGeom prst="rect">
            <a:avLst/>
          </a:prstGeom>
          <a:noFill/>
        </p:spPr>
        <p:txBody>
          <a:bodyPr wrap="square">
            <a:spAutoFit/>
          </a:bodyPr>
          <a:lstStyle/>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Les électrons se répartissent dans les sous couches selon un ordre déterminé:</a:t>
            </a: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 </a:t>
            </a:r>
          </a:p>
          <a:p>
            <a:pPr algn="ctr">
              <a:lnSpc>
                <a:spcPct val="107000"/>
              </a:lnSpc>
              <a:spcAft>
                <a:spcPts val="800"/>
              </a:spcAft>
            </a:pPr>
            <a:r>
              <a:rPr lang="fr-FR" sz="2000" dirty="0">
                <a:latin typeface="Comic Sans MS" panose="030F0702030302020204" pitchFamily="66" charset="0"/>
                <a:cs typeface="Times New Roman" panose="02020603050405020304" pitchFamily="18" charset="0"/>
              </a:rPr>
              <a:t>1s </a:t>
            </a:r>
            <a:r>
              <a:rPr lang="fr-FR" sz="2000" dirty="0">
                <a:latin typeface="Comic Sans MS" panose="030F0702030302020204" pitchFamily="66" charset="0"/>
                <a:cs typeface="Times New Roman" panose="02020603050405020304" pitchFamily="18" charset="0"/>
                <a:sym typeface="Symbol" panose="05050102010706020507" pitchFamily="18" charset="2"/>
              </a:rPr>
              <a:t></a:t>
            </a:r>
            <a:r>
              <a:rPr lang="fr-FR" sz="2000" dirty="0">
                <a:latin typeface="Comic Sans MS" panose="030F0702030302020204" pitchFamily="66" charset="0"/>
                <a:cs typeface="Times New Roman" panose="02020603050405020304" pitchFamily="18" charset="0"/>
              </a:rPr>
              <a:t> 2s </a:t>
            </a:r>
            <a:r>
              <a:rPr lang="fr-FR" sz="2000" dirty="0">
                <a:latin typeface="Comic Sans MS" panose="030F0702030302020204" pitchFamily="66" charset="0"/>
                <a:cs typeface="Times New Roman" panose="02020603050405020304" pitchFamily="18" charset="0"/>
                <a:sym typeface="Symbol" panose="05050102010706020507" pitchFamily="18" charset="2"/>
              </a:rPr>
              <a:t></a:t>
            </a:r>
            <a:r>
              <a:rPr lang="fr-FR" sz="2000" dirty="0">
                <a:latin typeface="Comic Sans MS" panose="030F0702030302020204" pitchFamily="66" charset="0"/>
                <a:cs typeface="Times New Roman" panose="02020603050405020304" pitchFamily="18" charset="0"/>
              </a:rPr>
              <a:t> 2p </a:t>
            </a:r>
            <a:r>
              <a:rPr lang="fr-FR" sz="2000" dirty="0">
                <a:latin typeface="Comic Sans MS" panose="030F0702030302020204" pitchFamily="66" charset="0"/>
                <a:cs typeface="Times New Roman" panose="02020603050405020304" pitchFamily="18" charset="0"/>
                <a:sym typeface="Symbol" panose="05050102010706020507" pitchFamily="18" charset="2"/>
              </a:rPr>
              <a:t></a:t>
            </a:r>
            <a:r>
              <a:rPr lang="fr-FR" sz="2000" dirty="0">
                <a:latin typeface="Comic Sans MS" panose="030F0702030302020204" pitchFamily="66" charset="0"/>
                <a:cs typeface="Times New Roman" panose="02020603050405020304" pitchFamily="18" charset="0"/>
              </a:rPr>
              <a:t> 3s </a:t>
            </a:r>
            <a:r>
              <a:rPr lang="fr-FR" sz="2000" dirty="0">
                <a:latin typeface="Comic Sans MS" panose="030F0702030302020204" pitchFamily="66" charset="0"/>
                <a:cs typeface="Times New Roman" panose="02020603050405020304" pitchFamily="18" charset="0"/>
                <a:sym typeface="Symbol" panose="05050102010706020507" pitchFamily="18" charset="2"/>
              </a:rPr>
              <a:t></a:t>
            </a:r>
            <a:r>
              <a:rPr lang="fr-FR" sz="2000" dirty="0">
                <a:latin typeface="Comic Sans MS" panose="030F0702030302020204" pitchFamily="66" charset="0"/>
                <a:cs typeface="Times New Roman" panose="02020603050405020304" pitchFamily="18" charset="0"/>
              </a:rPr>
              <a:t> 3p </a:t>
            </a:r>
            <a:r>
              <a:rPr lang="fr-FR" sz="2000" dirty="0">
                <a:latin typeface="Comic Sans MS" panose="030F0702030302020204" pitchFamily="66" charset="0"/>
                <a:cs typeface="Times New Roman" panose="02020603050405020304" pitchFamily="18" charset="0"/>
                <a:sym typeface="Symbol" panose="05050102010706020507" pitchFamily="18" charset="2"/>
              </a:rPr>
              <a:t></a:t>
            </a:r>
            <a:r>
              <a:rPr lang="fr-FR" sz="2000" dirty="0">
                <a:latin typeface="Comic Sans MS" panose="030F0702030302020204" pitchFamily="66" charset="0"/>
                <a:cs typeface="Times New Roman" panose="02020603050405020304" pitchFamily="18" charset="0"/>
              </a:rPr>
              <a:t> 4s </a:t>
            </a:r>
            <a:r>
              <a:rPr lang="fr-FR" sz="2000" dirty="0">
                <a:latin typeface="Comic Sans MS" panose="030F0702030302020204" pitchFamily="66" charset="0"/>
                <a:cs typeface="Times New Roman" panose="02020603050405020304" pitchFamily="18" charset="0"/>
                <a:sym typeface="Symbol" panose="05050102010706020507" pitchFamily="18" charset="2"/>
              </a:rPr>
              <a:t></a:t>
            </a:r>
            <a:r>
              <a:rPr lang="fr-FR" sz="2000" dirty="0">
                <a:latin typeface="Comic Sans MS" panose="030F0702030302020204" pitchFamily="66" charset="0"/>
                <a:cs typeface="Times New Roman" panose="02020603050405020304" pitchFamily="18" charset="0"/>
              </a:rPr>
              <a:t> 3d </a:t>
            </a:r>
            <a:r>
              <a:rPr lang="fr-FR" sz="2000" dirty="0">
                <a:latin typeface="Comic Sans MS" panose="030F0702030302020204" pitchFamily="66" charset="0"/>
                <a:cs typeface="Times New Roman" panose="02020603050405020304" pitchFamily="18" charset="0"/>
                <a:sym typeface="Symbol" panose="05050102010706020507" pitchFamily="18" charset="2"/>
              </a:rPr>
              <a:t></a:t>
            </a:r>
            <a:r>
              <a:rPr lang="fr-FR" sz="2000" dirty="0">
                <a:latin typeface="Comic Sans MS" panose="030F0702030302020204" pitchFamily="66" charset="0"/>
                <a:cs typeface="Times New Roman" panose="02020603050405020304" pitchFamily="18" charset="0"/>
              </a:rPr>
              <a:t> 4p</a:t>
            </a:r>
          </a:p>
          <a:p>
            <a:pPr algn="just">
              <a:lnSpc>
                <a:spcPct val="107000"/>
              </a:lnSpc>
              <a:spcAft>
                <a:spcPts val="800"/>
              </a:spcAft>
            </a:pPr>
            <a:endParaRPr lang="fr-FR" sz="20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Le diagramme de Klechkowski permet de retrouver cette séquence au moyen d'une construction simple:</a:t>
            </a:r>
          </a:p>
          <a:p>
            <a:pPr marL="342900" indent="-342900" algn="just">
              <a:lnSpc>
                <a:spcPct val="107000"/>
              </a:lnSpc>
              <a:spcAft>
                <a:spcPts val="800"/>
              </a:spcAft>
              <a:buFont typeface="Arial" panose="020B0604020202020204" pitchFamily="34" charset="0"/>
              <a:buChar char="•"/>
            </a:pPr>
            <a:r>
              <a:rPr lang="fr-FR" sz="2000" dirty="0">
                <a:latin typeface="Comic Sans MS" panose="030F0702030302020204" pitchFamily="66" charset="0"/>
                <a:cs typeface="Times New Roman" panose="02020603050405020304" pitchFamily="18" charset="0"/>
              </a:rPr>
              <a:t>Toutes les sous-couches s sont disposées en diagonale.</a:t>
            </a:r>
          </a:p>
          <a:p>
            <a:pPr marL="342900" indent="-342900" algn="just">
              <a:lnSpc>
                <a:spcPct val="107000"/>
              </a:lnSpc>
              <a:spcAft>
                <a:spcPts val="800"/>
              </a:spcAft>
              <a:buFont typeface="Arial" panose="020B0604020202020204" pitchFamily="34" charset="0"/>
              <a:buChar char="•"/>
            </a:pPr>
            <a:r>
              <a:rPr lang="fr-FR" sz="2000" dirty="0">
                <a:latin typeface="Comic Sans MS" panose="030F0702030302020204" pitchFamily="66" charset="0"/>
                <a:cs typeface="Times New Roman" panose="02020603050405020304" pitchFamily="18" charset="0"/>
              </a:rPr>
              <a:t>Les sous-couches p, d, f, etc. suivantes sont ajoutées à la suite sur la même ligne.</a:t>
            </a:r>
          </a:p>
          <a:p>
            <a:pPr marL="342900" indent="-342900" algn="just">
              <a:lnSpc>
                <a:spcPct val="107000"/>
              </a:lnSpc>
              <a:spcAft>
                <a:spcPts val="800"/>
              </a:spcAft>
              <a:buFont typeface="Arial" panose="020B0604020202020204" pitchFamily="34" charset="0"/>
              <a:buChar char="•"/>
            </a:pPr>
            <a:r>
              <a:rPr lang="fr-FR" sz="2000" dirty="0">
                <a:latin typeface="Comic Sans MS" panose="030F0702030302020204" pitchFamily="66" charset="0"/>
                <a:cs typeface="Times New Roman" panose="02020603050405020304" pitchFamily="18" charset="0"/>
              </a:rPr>
              <a:t>La lecture se fait diagonale par diagonale.</a:t>
            </a:r>
          </a:p>
          <a:p>
            <a:pPr marL="342900" indent="-342900" algn="just">
              <a:lnSpc>
                <a:spcPct val="107000"/>
              </a:lnSpc>
              <a:spcAft>
                <a:spcPts val="800"/>
              </a:spcAft>
              <a:buFont typeface="Arial" panose="020B0604020202020204" pitchFamily="34" charset="0"/>
              <a:buChar char="•"/>
            </a:pPr>
            <a:endParaRPr lang="fr-FR" sz="20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couche électronique ne peut contenir qu'un nombre limité d'électrons.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descr="Résultat de recherche d'images pour &quot;couche electronique s p d f&quot;">
            <a:hlinkClick r:id="rId2" tgtFrame="&quot;_blank&quot;"/>
            <a:extLst>
              <a:ext uri="{FF2B5EF4-FFF2-40B4-BE49-F238E27FC236}">
                <a16:creationId xmlns:a16="http://schemas.microsoft.com/office/drawing/2014/main" id="{6BA3DE73-EF6A-C9D9-B3B0-F92FBF66EE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8801" y="543988"/>
            <a:ext cx="3822064" cy="5770024"/>
          </a:xfrm>
          <a:prstGeom prst="rect">
            <a:avLst/>
          </a:prstGeom>
          <a:solidFill>
            <a:schemeClr val="tx1">
              <a:lumMod val="85000"/>
            </a:schemeClr>
          </a:solidFill>
          <a:ln>
            <a:noFill/>
          </a:ln>
        </p:spPr>
      </p:pic>
      <p:sp>
        <p:nvSpPr>
          <p:cNvPr id="3" name="Étoile : 5 branches 2">
            <a:hlinkClick r:id="rId4"/>
            <a:extLst>
              <a:ext uri="{FF2B5EF4-FFF2-40B4-BE49-F238E27FC236}">
                <a16:creationId xmlns:a16="http://schemas.microsoft.com/office/drawing/2014/main" id="{3790F5CA-0AE6-B073-CD09-9B74485B3890}"/>
              </a:ext>
            </a:extLst>
          </p:cNvPr>
          <p:cNvSpPr/>
          <p:nvPr/>
        </p:nvSpPr>
        <p:spPr>
          <a:xfrm>
            <a:off x="7375191" y="1763990"/>
            <a:ext cx="612475" cy="56071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653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Modèle de l’atome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EE1186CB-70F9-7619-9B3D-D0CDEBB92753}"/>
              </a:ext>
            </a:extLst>
          </p:cNvPr>
          <p:cNvSpPr txBox="1"/>
          <p:nvPr/>
        </p:nvSpPr>
        <p:spPr>
          <a:xfrm>
            <a:off x="0" y="1971933"/>
            <a:ext cx="6538824" cy="2914131"/>
          </a:xfrm>
          <a:prstGeom prst="rect">
            <a:avLst/>
          </a:prstGeom>
          <a:noFill/>
        </p:spPr>
        <p:txBody>
          <a:bodyPr wrap="square">
            <a:spAutoFit/>
          </a:bodyPr>
          <a:lstStyle/>
          <a:p>
            <a:pPr algn="just">
              <a:lnSpc>
                <a:spcPct val="107000"/>
              </a:lnSpc>
              <a:spcAft>
                <a:spcPts val="800"/>
              </a:spcAft>
            </a:pPr>
            <a:r>
              <a:rPr lang="fr-FR" sz="2000" dirty="0">
                <a:latin typeface="Comic Sans MS" panose="030F0702030302020204" pitchFamily="66" charset="0"/>
              </a:rPr>
              <a:t>De nos jours, les physiciens et les chimistes pensent qu'un atome peut être modélisé par une structure présentant un noyau autour duquel existe une zone sphérique centrée sur le noyau et dans laquelle il y a une certaine probabilité de trouver les électrons.</a:t>
            </a:r>
          </a:p>
          <a:p>
            <a:pPr algn="just">
              <a:lnSpc>
                <a:spcPct val="107000"/>
              </a:lnSpc>
              <a:spcAft>
                <a:spcPts val="800"/>
              </a:spcAft>
            </a:pPr>
            <a:endParaRPr lang="fr-FR" sz="2000" dirty="0">
              <a:latin typeface="Comic Sans MS" panose="030F0702030302020204" pitchFamily="66" charset="0"/>
            </a:endParaRPr>
          </a:p>
          <a:p>
            <a:pPr algn="just">
              <a:lnSpc>
                <a:spcPct val="107000"/>
              </a:lnSpc>
              <a:spcAft>
                <a:spcPts val="800"/>
              </a:spcAft>
            </a:pPr>
            <a:r>
              <a:rPr lang="fr-FR" sz="2000" dirty="0">
                <a:latin typeface="Comic Sans MS" panose="030F0702030302020204" pitchFamily="66" charset="0"/>
              </a:rPr>
              <a:t>Cette partie de l'atome est appelée nuage électronique.</a:t>
            </a:r>
            <a:endParaRPr lang="fr-FR" sz="2000" i="1" dirty="0">
              <a:latin typeface="Comic Sans MS" panose="030F0702030302020204" pitchFamily="66" charset="0"/>
              <a:cs typeface="Times New Roman" panose="02020603050405020304" pitchFamily="18" charset="0"/>
            </a:endParaRPr>
          </a:p>
        </p:txBody>
      </p:sp>
      <p:pic>
        <p:nvPicPr>
          <p:cNvPr id="2" name="Image 1" descr="Image associée">
            <a:hlinkClick r:id="rId2" tgtFrame="&quot;_blank&quot;"/>
            <a:extLst>
              <a:ext uri="{FF2B5EF4-FFF2-40B4-BE49-F238E27FC236}">
                <a16:creationId xmlns:a16="http://schemas.microsoft.com/office/drawing/2014/main" id="{016D9B6A-C9E5-1C4E-4745-97E1F9129D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71" r="22422"/>
          <a:stretch/>
        </p:blipFill>
        <p:spPr bwMode="auto">
          <a:xfrm>
            <a:off x="6909759" y="1207562"/>
            <a:ext cx="5031177" cy="4442875"/>
          </a:xfrm>
          <a:prstGeom prst="rect">
            <a:avLst/>
          </a:prstGeom>
          <a:noFill/>
          <a:ln>
            <a:noFill/>
          </a:ln>
          <a:extLst>
            <a:ext uri="{53640926-AAD7-44D8-BBD7-CCE9431645EC}">
              <a14:shadowObscured xmlns:a14="http://schemas.microsoft.com/office/drawing/2010/main"/>
            </a:ext>
          </a:extLst>
        </p:spPr>
      </p:pic>
      <p:sp>
        <p:nvSpPr>
          <p:cNvPr id="3" name="Étoile : 5 branches 2">
            <a:hlinkClick r:id="rId4"/>
            <a:extLst>
              <a:ext uri="{FF2B5EF4-FFF2-40B4-BE49-F238E27FC236}">
                <a16:creationId xmlns:a16="http://schemas.microsoft.com/office/drawing/2014/main" id="{15D7DEBB-B1B1-14DF-755C-34E7CEEA3466}"/>
              </a:ext>
            </a:extLst>
          </p:cNvPr>
          <p:cNvSpPr/>
          <p:nvPr/>
        </p:nvSpPr>
        <p:spPr>
          <a:xfrm>
            <a:off x="11313543" y="57756"/>
            <a:ext cx="802257" cy="80225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61708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ZoneTexte 4">
            <a:extLst>
              <a:ext uri="{FF2B5EF4-FFF2-40B4-BE49-F238E27FC236}">
                <a16:creationId xmlns:a16="http://schemas.microsoft.com/office/drawing/2014/main" id="{18B00D28-1B51-8475-4C43-4E0D22B87542}"/>
              </a:ext>
            </a:extLst>
          </p:cNvPr>
          <p:cNvSpPr txBox="1"/>
          <p:nvPr/>
        </p:nvSpPr>
        <p:spPr>
          <a:xfrm>
            <a:off x="0" y="93503"/>
            <a:ext cx="11236569" cy="1062342"/>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On représente les orbitales et les couches par des "cases atomiques". Chaque case représentant une orbitale avec 2 électrons et l'ensemble de cases accolées symbolisera la couche</a:t>
            </a:r>
          </a:p>
        </p:txBody>
      </p:sp>
      <p:graphicFrame>
        <p:nvGraphicFramePr>
          <p:cNvPr id="42" name="Tableau 42">
            <a:extLst>
              <a:ext uri="{FF2B5EF4-FFF2-40B4-BE49-F238E27FC236}">
                <a16:creationId xmlns:a16="http://schemas.microsoft.com/office/drawing/2014/main" id="{48B8BDB1-1D9C-108D-714C-C8CFDB615256}"/>
              </a:ext>
            </a:extLst>
          </p:cNvPr>
          <p:cNvGraphicFramePr>
            <a:graphicFrameLocks noGrp="1"/>
          </p:cNvGraphicFramePr>
          <p:nvPr/>
        </p:nvGraphicFramePr>
        <p:xfrm>
          <a:off x="223520" y="1144015"/>
          <a:ext cx="6604000" cy="3522999"/>
        </p:xfrm>
        <a:graphic>
          <a:graphicData uri="http://schemas.openxmlformats.org/drawingml/2006/table">
            <a:tbl>
              <a:tblPr firstRow="1" bandRow="1">
                <a:tableStyleId>{5C22544A-7EE6-4342-B048-85BDC9FD1C3A}</a:tableStyleId>
              </a:tblPr>
              <a:tblGrid>
                <a:gridCol w="6604000">
                  <a:extLst>
                    <a:ext uri="{9D8B030D-6E8A-4147-A177-3AD203B41FA5}">
                      <a16:colId xmlns:a16="http://schemas.microsoft.com/office/drawing/2014/main" val="1241586750"/>
                    </a:ext>
                  </a:extLst>
                </a:gridCol>
              </a:tblGrid>
              <a:tr h="1174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kern="12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Les orbitales s peuvent accueillir au maximum 2 électrons</a:t>
                      </a:r>
                      <a:endParaRPr lang="fr-FR" sz="2000" b="0" kern="1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5794930"/>
                  </a:ext>
                </a:extLst>
              </a:tr>
              <a:tr h="1174333">
                <a:tc>
                  <a:txBody>
                    <a:bodyPr/>
                    <a:lstStyle/>
                    <a:p>
                      <a:r>
                        <a:rPr lang="fr-FR" sz="2000" b="0" kern="1200" dirty="0">
                          <a:solidFill>
                            <a:schemeClr val="tx1"/>
                          </a:solidFill>
                          <a:effectLst/>
                          <a:latin typeface="Comic Sans MS" panose="030F0702030302020204" pitchFamily="66" charset="0"/>
                          <a:ea typeface="+mn-ea"/>
                          <a:cs typeface="Times New Roman" panose="02020603050405020304" pitchFamily="18" charset="0"/>
                        </a:rPr>
                        <a:t>Les orbitales p peuvent accueillir au maximum 6 électrons</a:t>
                      </a:r>
                      <a:endParaRPr lang="fr-FR" sz="2000" b="0" kern="1200" dirty="0">
                        <a:solidFill>
                          <a:schemeClr val="tx1"/>
                        </a:solidFill>
                        <a:effectLst/>
                        <a:latin typeface="Comic Sans MS" panose="030F0702030302020204" pitchFamily="66"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259047"/>
                  </a:ext>
                </a:extLst>
              </a:tr>
              <a:tr h="1174333">
                <a:tc>
                  <a:txBody>
                    <a:bodyPr/>
                    <a:lstStyle/>
                    <a:p>
                      <a:r>
                        <a:rPr lang="fr-FR" sz="2000" b="0" kern="1200" dirty="0">
                          <a:solidFill>
                            <a:schemeClr val="tx1"/>
                          </a:solidFill>
                          <a:effectLst/>
                          <a:latin typeface="Comic Sans MS" panose="030F0702030302020204" pitchFamily="66" charset="0"/>
                          <a:ea typeface="+mn-ea"/>
                          <a:cs typeface="Times New Roman" panose="02020603050405020304" pitchFamily="18" charset="0"/>
                        </a:rPr>
                        <a:t>Les orbitales d peuvent accueillir au maximum 10 électrons</a:t>
                      </a:r>
                      <a:endParaRPr lang="fr-FR" sz="2000" b="0" kern="1200" dirty="0">
                        <a:solidFill>
                          <a:schemeClr val="tx1"/>
                        </a:solidFill>
                        <a:effectLst/>
                        <a:latin typeface="Comic Sans MS" panose="030F0702030302020204" pitchFamily="66" charset="0"/>
                        <a:cs typeface="Times New Roman" panose="02020603050405020304" pitchFamily="18"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6952381"/>
                  </a:ext>
                </a:extLst>
              </a:tr>
            </a:tbl>
          </a:graphicData>
        </a:graphic>
      </p:graphicFrame>
      <p:graphicFrame>
        <p:nvGraphicFramePr>
          <p:cNvPr id="48" name="Tableau 47">
            <a:extLst>
              <a:ext uri="{FF2B5EF4-FFF2-40B4-BE49-F238E27FC236}">
                <a16:creationId xmlns:a16="http://schemas.microsoft.com/office/drawing/2014/main" id="{29F71990-5E1A-C853-C1A3-72D601EFAFFB}"/>
              </a:ext>
            </a:extLst>
          </p:cNvPr>
          <p:cNvGraphicFramePr>
            <a:graphicFrameLocks noGrp="1"/>
          </p:cNvGraphicFramePr>
          <p:nvPr/>
        </p:nvGraphicFramePr>
        <p:xfrm>
          <a:off x="6949440" y="1202764"/>
          <a:ext cx="3035616" cy="1011872"/>
        </p:xfrm>
        <a:graphic>
          <a:graphicData uri="http://schemas.openxmlformats.org/drawingml/2006/table">
            <a:tbl>
              <a:tblPr firstRow="1" bandRow="1">
                <a:tableStyleId>{5C22544A-7EE6-4342-B048-85BDC9FD1C3A}</a:tableStyleId>
              </a:tblPr>
              <a:tblGrid>
                <a:gridCol w="1011872">
                  <a:extLst>
                    <a:ext uri="{9D8B030D-6E8A-4147-A177-3AD203B41FA5}">
                      <a16:colId xmlns:a16="http://schemas.microsoft.com/office/drawing/2014/main" val="28510338"/>
                    </a:ext>
                  </a:extLst>
                </a:gridCol>
                <a:gridCol w="1011872">
                  <a:extLst>
                    <a:ext uri="{9D8B030D-6E8A-4147-A177-3AD203B41FA5}">
                      <a16:colId xmlns:a16="http://schemas.microsoft.com/office/drawing/2014/main" val="112686571"/>
                    </a:ext>
                  </a:extLst>
                </a:gridCol>
                <a:gridCol w="1011872">
                  <a:extLst>
                    <a:ext uri="{9D8B030D-6E8A-4147-A177-3AD203B41FA5}">
                      <a16:colId xmlns:a16="http://schemas.microsoft.com/office/drawing/2014/main" val="3477260538"/>
                    </a:ext>
                  </a:extLst>
                </a:gridCol>
              </a:tblGrid>
              <a:tr h="1011872">
                <a:tc>
                  <a:txBody>
                    <a:bodyPr/>
                    <a:lstStyle/>
                    <a:p>
                      <a:r>
                        <a:rPr lang="fr-FR" sz="4500" dirty="0">
                          <a:sym typeface="Wingdings 3" panose="05040102010807070707" pitchFamily="18" charset="2"/>
                        </a:rPr>
                        <a:t></a:t>
                      </a:r>
                      <a:endParaRPr lang="fr-FR" sz="4500" dirty="0"/>
                    </a:p>
                  </a:txBody>
                  <a:tcPr marL="85672" marR="85672" marT="42836" marB="42836"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700" dirty="0"/>
                    </a:p>
                  </a:txBody>
                  <a:tcPr marL="85672" marR="85672" marT="42836" marB="42836" anchor="ctr">
                    <a:lnL w="28575" cap="flat" cmpd="sng" algn="ctr">
                      <a:solidFill>
                        <a:srgbClr val="FF0000"/>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700" dirty="0"/>
                    </a:p>
                  </a:txBody>
                  <a:tcPr marL="85672" marR="85672" marT="42836" marB="42836"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916682"/>
                  </a:ext>
                </a:extLst>
              </a:tr>
            </a:tbl>
          </a:graphicData>
        </a:graphic>
      </p:graphicFrame>
      <p:graphicFrame>
        <p:nvGraphicFramePr>
          <p:cNvPr id="49" name="Tableau 48">
            <a:extLst>
              <a:ext uri="{FF2B5EF4-FFF2-40B4-BE49-F238E27FC236}">
                <a16:creationId xmlns:a16="http://schemas.microsoft.com/office/drawing/2014/main" id="{62780512-27A5-E814-71B8-7FECD3E7ACA9}"/>
              </a:ext>
            </a:extLst>
          </p:cNvPr>
          <p:cNvGraphicFramePr>
            <a:graphicFrameLocks noGrp="1"/>
          </p:cNvGraphicFramePr>
          <p:nvPr/>
        </p:nvGraphicFramePr>
        <p:xfrm>
          <a:off x="6949440" y="2378306"/>
          <a:ext cx="3035616" cy="1011872"/>
        </p:xfrm>
        <a:graphic>
          <a:graphicData uri="http://schemas.openxmlformats.org/drawingml/2006/table">
            <a:tbl>
              <a:tblPr firstRow="1" bandRow="1">
                <a:tableStyleId>{5C22544A-7EE6-4342-B048-85BDC9FD1C3A}</a:tableStyleId>
              </a:tblPr>
              <a:tblGrid>
                <a:gridCol w="1011872">
                  <a:extLst>
                    <a:ext uri="{9D8B030D-6E8A-4147-A177-3AD203B41FA5}">
                      <a16:colId xmlns:a16="http://schemas.microsoft.com/office/drawing/2014/main" val="2421340804"/>
                    </a:ext>
                  </a:extLst>
                </a:gridCol>
                <a:gridCol w="1011872">
                  <a:extLst>
                    <a:ext uri="{9D8B030D-6E8A-4147-A177-3AD203B41FA5}">
                      <a16:colId xmlns:a16="http://schemas.microsoft.com/office/drawing/2014/main" val="615467469"/>
                    </a:ext>
                  </a:extLst>
                </a:gridCol>
                <a:gridCol w="1011872">
                  <a:extLst>
                    <a:ext uri="{9D8B030D-6E8A-4147-A177-3AD203B41FA5}">
                      <a16:colId xmlns:a16="http://schemas.microsoft.com/office/drawing/2014/main" val="631800411"/>
                    </a:ext>
                  </a:extLst>
                </a:gridCol>
              </a:tblGrid>
              <a:tr h="1011872">
                <a:tc>
                  <a:txBody>
                    <a:bodyPr/>
                    <a:lstStyle/>
                    <a:p>
                      <a:r>
                        <a:rPr lang="fr-FR" sz="4500" b="1" kern="1200" dirty="0">
                          <a:solidFill>
                            <a:schemeClr val="lt1"/>
                          </a:solidFill>
                          <a:latin typeface="+mn-lt"/>
                          <a:ea typeface="+mn-ea"/>
                          <a:cs typeface="+mn-cs"/>
                          <a:sym typeface="Wingdings 3" panose="05040102010807070707" pitchFamily="18" charset="2"/>
                        </a:rPr>
                        <a:t></a:t>
                      </a:r>
                      <a:endParaRPr lang="fr-FR" sz="4500" b="1" kern="1200" dirty="0">
                        <a:solidFill>
                          <a:schemeClr val="lt1"/>
                        </a:solidFill>
                        <a:latin typeface="+mn-lt"/>
                        <a:ea typeface="+mn-ea"/>
                        <a:cs typeface="+mn-cs"/>
                      </a:endParaRPr>
                    </a:p>
                  </a:txBody>
                  <a:tcPr marL="85672" marR="85672" marT="42836" marB="42836"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500" b="1" kern="1200" dirty="0">
                          <a:solidFill>
                            <a:schemeClr val="lt1"/>
                          </a:solidFill>
                          <a:latin typeface="+mn-lt"/>
                          <a:ea typeface="+mn-ea"/>
                          <a:cs typeface="+mn-cs"/>
                          <a:sym typeface="Wingdings 3" panose="05040102010807070707" pitchFamily="18" charset="2"/>
                        </a:rPr>
                        <a:t></a:t>
                      </a:r>
                      <a:endParaRPr lang="fr-FR" sz="4500" b="1" kern="1200" dirty="0">
                        <a:solidFill>
                          <a:schemeClr val="lt1"/>
                        </a:solidFill>
                        <a:latin typeface="+mn-lt"/>
                        <a:ea typeface="+mn-ea"/>
                        <a:cs typeface="+mn-cs"/>
                      </a:endParaRPr>
                    </a:p>
                  </a:txBody>
                  <a:tcPr marL="85672" marR="85672" marT="42836" marB="42836"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500" b="1" kern="1200" dirty="0">
                          <a:solidFill>
                            <a:schemeClr val="lt1"/>
                          </a:solidFill>
                          <a:latin typeface="+mn-lt"/>
                          <a:ea typeface="+mn-ea"/>
                          <a:cs typeface="+mn-cs"/>
                          <a:sym typeface="Wingdings 3" panose="05040102010807070707" pitchFamily="18" charset="2"/>
                        </a:rPr>
                        <a:t></a:t>
                      </a:r>
                      <a:endParaRPr lang="fr-FR" sz="4500" b="1" kern="1200" dirty="0">
                        <a:solidFill>
                          <a:schemeClr val="lt1"/>
                        </a:solidFill>
                        <a:latin typeface="+mn-lt"/>
                        <a:ea typeface="+mn-ea"/>
                        <a:cs typeface="+mn-cs"/>
                      </a:endParaRPr>
                    </a:p>
                  </a:txBody>
                  <a:tcPr marL="85672" marR="85672" marT="42836" marB="42836"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489978"/>
                  </a:ext>
                </a:extLst>
              </a:tr>
            </a:tbl>
          </a:graphicData>
        </a:graphic>
      </p:graphicFrame>
      <p:graphicFrame>
        <p:nvGraphicFramePr>
          <p:cNvPr id="53" name="Tableau 52">
            <a:extLst>
              <a:ext uri="{FF2B5EF4-FFF2-40B4-BE49-F238E27FC236}">
                <a16:creationId xmlns:a16="http://schemas.microsoft.com/office/drawing/2014/main" id="{61129E80-7784-818E-23DF-BB83DCFACCF5}"/>
              </a:ext>
            </a:extLst>
          </p:cNvPr>
          <p:cNvGraphicFramePr>
            <a:graphicFrameLocks noGrp="1"/>
          </p:cNvGraphicFramePr>
          <p:nvPr/>
        </p:nvGraphicFramePr>
        <p:xfrm>
          <a:off x="6949440" y="3592338"/>
          <a:ext cx="3035616" cy="1011872"/>
        </p:xfrm>
        <a:graphic>
          <a:graphicData uri="http://schemas.openxmlformats.org/drawingml/2006/table">
            <a:tbl>
              <a:tblPr firstRow="1" bandRow="1">
                <a:tableStyleId>{5C22544A-7EE6-4342-B048-85BDC9FD1C3A}</a:tableStyleId>
              </a:tblPr>
              <a:tblGrid>
                <a:gridCol w="1011872">
                  <a:extLst>
                    <a:ext uri="{9D8B030D-6E8A-4147-A177-3AD203B41FA5}">
                      <a16:colId xmlns:a16="http://schemas.microsoft.com/office/drawing/2014/main" val="2421340804"/>
                    </a:ext>
                  </a:extLst>
                </a:gridCol>
                <a:gridCol w="1011872">
                  <a:extLst>
                    <a:ext uri="{9D8B030D-6E8A-4147-A177-3AD203B41FA5}">
                      <a16:colId xmlns:a16="http://schemas.microsoft.com/office/drawing/2014/main" val="615467469"/>
                    </a:ext>
                  </a:extLst>
                </a:gridCol>
                <a:gridCol w="1011872">
                  <a:extLst>
                    <a:ext uri="{9D8B030D-6E8A-4147-A177-3AD203B41FA5}">
                      <a16:colId xmlns:a16="http://schemas.microsoft.com/office/drawing/2014/main" val="631800411"/>
                    </a:ext>
                  </a:extLst>
                </a:gridCol>
              </a:tblGrid>
              <a:tr h="1011872">
                <a:tc>
                  <a:txBody>
                    <a:bodyPr/>
                    <a:lstStyle/>
                    <a:p>
                      <a:r>
                        <a:rPr lang="fr-FR" sz="4500" b="1" kern="1200" dirty="0">
                          <a:solidFill>
                            <a:schemeClr val="lt1"/>
                          </a:solidFill>
                          <a:latin typeface="+mn-lt"/>
                          <a:ea typeface="+mn-ea"/>
                          <a:cs typeface="+mn-cs"/>
                          <a:sym typeface="Wingdings 3" panose="05040102010807070707" pitchFamily="18" charset="2"/>
                        </a:rPr>
                        <a:t></a:t>
                      </a:r>
                      <a:endParaRPr lang="fr-FR" sz="4500" b="1" kern="1200" dirty="0">
                        <a:solidFill>
                          <a:schemeClr val="lt1"/>
                        </a:solidFill>
                        <a:latin typeface="+mn-lt"/>
                        <a:ea typeface="+mn-ea"/>
                        <a:cs typeface="+mn-cs"/>
                      </a:endParaRPr>
                    </a:p>
                  </a:txBody>
                  <a:tcPr marL="85672" marR="85672" marT="42836" marB="42836"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500" b="1" kern="1200" dirty="0">
                          <a:solidFill>
                            <a:schemeClr val="lt1"/>
                          </a:solidFill>
                          <a:latin typeface="+mn-lt"/>
                          <a:ea typeface="+mn-ea"/>
                          <a:cs typeface="+mn-cs"/>
                          <a:sym typeface="Wingdings 3" panose="05040102010807070707" pitchFamily="18" charset="2"/>
                        </a:rPr>
                        <a:t></a:t>
                      </a:r>
                      <a:endParaRPr lang="fr-FR" sz="4500" b="1" kern="1200" dirty="0">
                        <a:solidFill>
                          <a:schemeClr val="lt1"/>
                        </a:solidFill>
                        <a:latin typeface="+mn-lt"/>
                        <a:ea typeface="+mn-ea"/>
                        <a:cs typeface="+mn-cs"/>
                      </a:endParaRPr>
                    </a:p>
                  </a:txBody>
                  <a:tcPr marL="85672" marR="85672" marT="42836" marB="42836"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500" b="1" kern="1200" dirty="0">
                          <a:solidFill>
                            <a:schemeClr val="lt1"/>
                          </a:solidFill>
                          <a:latin typeface="+mn-lt"/>
                          <a:ea typeface="+mn-ea"/>
                          <a:cs typeface="+mn-cs"/>
                          <a:sym typeface="Wingdings 3" panose="05040102010807070707" pitchFamily="18" charset="2"/>
                        </a:rPr>
                        <a:t></a:t>
                      </a:r>
                      <a:endParaRPr lang="fr-FR" sz="4500" b="1" kern="1200" dirty="0">
                        <a:solidFill>
                          <a:schemeClr val="lt1"/>
                        </a:solidFill>
                        <a:latin typeface="+mn-lt"/>
                        <a:ea typeface="+mn-ea"/>
                        <a:cs typeface="+mn-cs"/>
                      </a:endParaRPr>
                    </a:p>
                  </a:txBody>
                  <a:tcPr marL="85672" marR="85672" marT="42836" marB="42836"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7489978"/>
                  </a:ext>
                </a:extLst>
              </a:tr>
            </a:tbl>
          </a:graphicData>
        </a:graphic>
      </p:graphicFrame>
      <p:graphicFrame>
        <p:nvGraphicFramePr>
          <p:cNvPr id="54" name="Tableau 53">
            <a:extLst>
              <a:ext uri="{FF2B5EF4-FFF2-40B4-BE49-F238E27FC236}">
                <a16:creationId xmlns:a16="http://schemas.microsoft.com/office/drawing/2014/main" id="{2CDC556D-5572-7CFF-A6E5-5F529519A040}"/>
              </a:ext>
            </a:extLst>
          </p:cNvPr>
          <p:cNvGraphicFramePr>
            <a:graphicFrameLocks noGrp="1"/>
          </p:cNvGraphicFramePr>
          <p:nvPr/>
        </p:nvGraphicFramePr>
        <p:xfrm>
          <a:off x="9985056" y="3592338"/>
          <a:ext cx="2023744" cy="1011872"/>
        </p:xfrm>
        <a:graphic>
          <a:graphicData uri="http://schemas.openxmlformats.org/drawingml/2006/table">
            <a:tbl>
              <a:tblPr firstRow="1" bandRow="1">
                <a:tableStyleId>{5C22544A-7EE6-4342-B048-85BDC9FD1C3A}</a:tableStyleId>
              </a:tblPr>
              <a:tblGrid>
                <a:gridCol w="1011872">
                  <a:extLst>
                    <a:ext uri="{9D8B030D-6E8A-4147-A177-3AD203B41FA5}">
                      <a16:colId xmlns:a16="http://schemas.microsoft.com/office/drawing/2014/main" val="1544715524"/>
                    </a:ext>
                  </a:extLst>
                </a:gridCol>
                <a:gridCol w="1011872">
                  <a:extLst>
                    <a:ext uri="{9D8B030D-6E8A-4147-A177-3AD203B41FA5}">
                      <a16:colId xmlns:a16="http://schemas.microsoft.com/office/drawing/2014/main" val="2579809839"/>
                    </a:ext>
                  </a:extLst>
                </a:gridCol>
              </a:tblGrid>
              <a:tr h="1011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500" b="1" kern="1200" dirty="0">
                          <a:solidFill>
                            <a:schemeClr val="lt1"/>
                          </a:solidFill>
                          <a:latin typeface="+mn-lt"/>
                          <a:ea typeface="+mn-ea"/>
                          <a:cs typeface="+mn-cs"/>
                          <a:sym typeface="Wingdings 3" panose="05040102010807070707" pitchFamily="18" charset="2"/>
                        </a:rPr>
                        <a:t></a:t>
                      </a:r>
                      <a:endParaRPr lang="fr-FR" sz="4500" b="1" kern="1200" dirty="0">
                        <a:solidFill>
                          <a:schemeClr val="lt1"/>
                        </a:solidFill>
                        <a:latin typeface="+mn-lt"/>
                        <a:ea typeface="+mn-ea"/>
                        <a:cs typeface="+mn-cs"/>
                      </a:endParaRPr>
                    </a:p>
                  </a:txBody>
                  <a:tcPr marL="85672" marR="85672" marT="42836" marB="42836"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500" b="1" kern="1200" dirty="0">
                          <a:solidFill>
                            <a:schemeClr val="lt1"/>
                          </a:solidFill>
                          <a:latin typeface="+mn-lt"/>
                          <a:ea typeface="+mn-ea"/>
                          <a:cs typeface="+mn-cs"/>
                          <a:sym typeface="Wingdings 3" panose="05040102010807070707" pitchFamily="18" charset="2"/>
                        </a:rPr>
                        <a:t></a:t>
                      </a:r>
                      <a:endParaRPr lang="fr-FR" sz="4500" b="1" kern="1200" dirty="0">
                        <a:solidFill>
                          <a:schemeClr val="lt1"/>
                        </a:solidFill>
                        <a:latin typeface="+mn-lt"/>
                        <a:ea typeface="+mn-ea"/>
                        <a:cs typeface="+mn-cs"/>
                      </a:endParaRPr>
                    </a:p>
                  </a:txBody>
                  <a:tcPr marL="85672" marR="85672" marT="42836" marB="42836"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897486"/>
                  </a:ext>
                </a:extLst>
              </a:tr>
            </a:tbl>
          </a:graphicData>
        </a:graphic>
      </p:graphicFrame>
      <p:sp>
        <p:nvSpPr>
          <p:cNvPr id="56" name="ZoneTexte 55">
            <a:extLst>
              <a:ext uri="{FF2B5EF4-FFF2-40B4-BE49-F238E27FC236}">
                <a16:creationId xmlns:a16="http://schemas.microsoft.com/office/drawing/2014/main" id="{D5F3E410-7C01-3549-FA64-C6D965D8E301}"/>
              </a:ext>
            </a:extLst>
          </p:cNvPr>
          <p:cNvSpPr txBox="1"/>
          <p:nvPr/>
        </p:nvSpPr>
        <p:spPr>
          <a:xfrm>
            <a:off x="0" y="5042711"/>
            <a:ext cx="12192000" cy="406330"/>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électrons devront occuper le maximum de cases possibles.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Étoile : 5 branches 1">
            <a:hlinkClick r:id="rId2"/>
            <a:extLst>
              <a:ext uri="{FF2B5EF4-FFF2-40B4-BE49-F238E27FC236}">
                <a16:creationId xmlns:a16="http://schemas.microsoft.com/office/drawing/2014/main" id="{3175BE2C-DF1E-FC68-36A3-376172BEFFDC}"/>
              </a:ext>
            </a:extLst>
          </p:cNvPr>
          <p:cNvSpPr/>
          <p:nvPr/>
        </p:nvSpPr>
        <p:spPr>
          <a:xfrm>
            <a:off x="11484248" y="124175"/>
            <a:ext cx="612475" cy="56071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0280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ZoneTexte 4">
            <a:extLst>
              <a:ext uri="{FF2B5EF4-FFF2-40B4-BE49-F238E27FC236}">
                <a16:creationId xmlns:a16="http://schemas.microsoft.com/office/drawing/2014/main" id="{18B00D28-1B51-8475-4C43-4E0D22B87542}"/>
              </a:ext>
            </a:extLst>
          </p:cNvPr>
          <p:cNvSpPr txBox="1"/>
          <p:nvPr/>
        </p:nvSpPr>
        <p:spPr>
          <a:xfrm>
            <a:off x="0" y="916463"/>
            <a:ext cx="12192000" cy="4644413"/>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Lorsqu'une sous-couche est pleine ou saturée, les électrons restants occupent la sous-couche suivante puis, si nécessaire, celle d'après.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électrons qui appartiennent à une même couche sont situés à la même distance moyenne du noyau et sont liés de la même façon à ce noyau.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couche la plus éloignée du noyau qui contient des électrons est appelée couche externe Les électrons périphériques de cette couche externe sont appelés électrons de valence. Les autres couches sont les couches internes.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Chacune des couches et sous-couches représentent en fait un niveau d'énergie. Ces niveaux d'énergie augmentent en partant du centre vers l'extérieur de l'atome.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Étoile : 5 branches 1">
            <a:hlinkClick r:id="rId2"/>
            <a:extLst>
              <a:ext uri="{FF2B5EF4-FFF2-40B4-BE49-F238E27FC236}">
                <a16:creationId xmlns:a16="http://schemas.microsoft.com/office/drawing/2014/main" id="{B3405495-0374-C680-CC6F-B8BE42780317}"/>
              </a:ext>
            </a:extLst>
          </p:cNvPr>
          <p:cNvSpPr/>
          <p:nvPr/>
        </p:nvSpPr>
        <p:spPr>
          <a:xfrm>
            <a:off x="11473132" y="6193766"/>
            <a:ext cx="612475" cy="56071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4479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3" name="Image 2" descr="Résultat de recherche d'images pour &quot;energie et orbitales&quot;">
            <a:hlinkClick r:id="rId2" tgtFrame="&quot;_blank&quot;"/>
            <a:extLst>
              <a:ext uri="{FF2B5EF4-FFF2-40B4-BE49-F238E27FC236}">
                <a16:creationId xmlns:a16="http://schemas.microsoft.com/office/drawing/2014/main" id="{57C84904-7946-0901-F224-60B39B8F70EB}"/>
              </a:ext>
            </a:extLst>
          </p:cNvPr>
          <p:cNvPicPr>
            <a:picLocks noChangeAspect="1"/>
          </p:cNvPicPr>
          <p:nvPr/>
        </p:nvPicPr>
        <p:blipFill rotWithShape="1">
          <a:blip r:embed="rId3">
            <a:extLst>
              <a:ext uri="{28A0092B-C50C-407E-A947-70E740481C1C}">
                <a14:useLocalDpi xmlns:a14="http://schemas.microsoft.com/office/drawing/2010/main" val="0"/>
              </a:ext>
            </a:extLst>
          </a:blip>
          <a:srcRect l="2913" t="2492" r="3198" b="2772"/>
          <a:stretch/>
        </p:blipFill>
        <p:spPr bwMode="auto">
          <a:xfrm>
            <a:off x="48896" y="875983"/>
            <a:ext cx="4889046" cy="5123778"/>
          </a:xfrm>
          <a:prstGeom prst="rect">
            <a:avLst/>
          </a:prstGeom>
          <a:noFill/>
          <a:ln>
            <a:noFill/>
          </a:ln>
          <a:extLst>
            <a:ext uri="{53640926-AAD7-44D8-BBD7-CCE9431645EC}">
              <a14:shadowObscured xmlns:a14="http://schemas.microsoft.com/office/drawing/2010/main"/>
            </a:ext>
          </a:extLst>
        </p:spPr>
      </p:pic>
      <p:pic>
        <p:nvPicPr>
          <p:cNvPr id="4" name="Image 3">
            <a:extLst>
              <a:ext uri="{FF2B5EF4-FFF2-40B4-BE49-F238E27FC236}">
                <a16:creationId xmlns:a16="http://schemas.microsoft.com/office/drawing/2014/main" id="{8CBE7E95-96A9-DAD0-E8C0-B63E6B31A038}"/>
              </a:ext>
            </a:extLst>
          </p:cNvPr>
          <p:cNvPicPr>
            <a:picLocks noChangeAspect="1"/>
          </p:cNvPicPr>
          <p:nvPr/>
        </p:nvPicPr>
        <p:blipFill>
          <a:blip r:embed="rId4"/>
          <a:stretch>
            <a:fillRect/>
          </a:stretch>
        </p:blipFill>
        <p:spPr>
          <a:xfrm>
            <a:off x="4986655" y="875982"/>
            <a:ext cx="7134225" cy="5123778"/>
          </a:xfrm>
          <a:prstGeom prst="rect">
            <a:avLst/>
          </a:prstGeom>
        </p:spPr>
      </p:pic>
    </p:spTree>
    <p:extLst>
      <p:ext uri="{BB962C8B-B14F-4D97-AF65-F5344CB8AC3E}">
        <p14:creationId xmlns:p14="http://schemas.microsoft.com/office/powerpoint/2010/main" val="1068539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ZoneTexte 7">
            <a:extLst>
              <a:ext uri="{FF2B5EF4-FFF2-40B4-BE49-F238E27FC236}">
                <a16:creationId xmlns:a16="http://schemas.microsoft.com/office/drawing/2014/main" id="{3023E58F-E428-C21C-D375-A77C2D8BBF48}"/>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Tableau de classification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BB683B0B-D8AA-8A9C-D8B0-2254141C26D8}"/>
              </a:ext>
            </a:extLst>
          </p:cNvPr>
          <p:cNvSpPr txBox="1"/>
          <p:nvPr/>
        </p:nvSpPr>
        <p:spPr>
          <a:xfrm>
            <a:off x="0" y="1180258"/>
            <a:ext cx="12192000" cy="398577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notions de numéro atomique Z et de structure électronique sont aujourd’hui les critères de classement retenus: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éléments chimiques sont classés horizontalement par numéro atomique Z croissant.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éléments ayant le même nombre d’électrons externes sont placés dans la même colonne.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Ce sont ces électrons externes qui confèrent aux éléments leurs propriétés chimiques, et c’est la raison pour laquelle les éléments d’une même colonne possèdent des propriétés chimiques similaires.</a:t>
            </a:r>
          </a:p>
          <a:p>
            <a:pPr algn="just">
              <a:lnSpc>
                <a:spcPct val="107000"/>
              </a:lnSpc>
              <a:spcAft>
                <a:spcPts val="800"/>
              </a:spcAft>
            </a:pPr>
            <a:endParaRPr lang="fr-FR" sz="20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Ces propriétés reviennent régulièrement, et confèrent le qualificatif "périodique" au tableau dont les lignes sont d’ailleurs appelées périodes.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Étoile : 5 branches 3">
            <a:hlinkClick r:id="rId2"/>
            <a:extLst>
              <a:ext uri="{FF2B5EF4-FFF2-40B4-BE49-F238E27FC236}">
                <a16:creationId xmlns:a16="http://schemas.microsoft.com/office/drawing/2014/main" id="{25A90B35-72AC-6A73-AEF5-918BA184E5D5}"/>
              </a:ext>
            </a:extLst>
          </p:cNvPr>
          <p:cNvSpPr/>
          <p:nvPr/>
        </p:nvSpPr>
        <p:spPr>
          <a:xfrm>
            <a:off x="11473132" y="6193766"/>
            <a:ext cx="612475" cy="56071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8058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FBBC06CC-486F-B296-A495-4BD5A42B54D7}"/>
              </a:ext>
            </a:extLst>
          </p:cNvPr>
          <p:cNvPicPr>
            <a:picLocks noChangeAspect="1"/>
          </p:cNvPicPr>
          <p:nvPr/>
        </p:nvPicPr>
        <p:blipFill>
          <a:blip r:embed="rId2"/>
          <a:stretch>
            <a:fillRect/>
          </a:stretch>
        </p:blipFill>
        <p:spPr>
          <a:xfrm>
            <a:off x="1194216" y="0"/>
            <a:ext cx="9803567" cy="6858000"/>
          </a:xfrm>
          <a:prstGeom prst="rect">
            <a:avLst/>
          </a:prstGeom>
          <a:solidFill>
            <a:schemeClr val="tx1"/>
          </a:solidFill>
        </p:spPr>
      </p:pic>
      <p:sp>
        <p:nvSpPr>
          <p:cNvPr id="3" name="Étoile : 5 branches 2">
            <a:hlinkClick r:id="rId3"/>
            <a:extLst>
              <a:ext uri="{FF2B5EF4-FFF2-40B4-BE49-F238E27FC236}">
                <a16:creationId xmlns:a16="http://schemas.microsoft.com/office/drawing/2014/main" id="{5795F067-DFF1-AD75-3237-D76A15C40242}"/>
              </a:ext>
            </a:extLst>
          </p:cNvPr>
          <p:cNvSpPr/>
          <p:nvPr/>
        </p:nvSpPr>
        <p:spPr>
          <a:xfrm>
            <a:off x="5789761" y="284672"/>
            <a:ext cx="612475" cy="56071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7122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2D148118-1CE9-0C3D-D91C-C0CA5640A1F9}"/>
              </a:ext>
            </a:extLst>
          </p:cNvPr>
          <p:cNvSpPr txBox="1"/>
          <p:nvPr/>
        </p:nvSpPr>
        <p:spPr>
          <a:xfrm>
            <a:off x="0" y="99300"/>
            <a:ext cx="12192000" cy="1723613"/>
          </a:xfrm>
          <a:prstGeom prst="rect">
            <a:avLst/>
          </a:prstGeom>
          <a:noFill/>
        </p:spPr>
        <p:txBody>
          <a:bodyPr wrap="square">
            <a:spAutoFit/>
          </a:bodyPr>
          <a:lstStyle/>
          <a:p>
            <a:pPr lvl="0" algn="just">
              <a:lnSpc>
                <a:spcPct val="107000"/>
              </a:lnSpc>
            </a:pPr>
            <a:r>
              <a:rPr lang="fr-FR" sz="2000" dirty="0">
                <a:effectLst/>
                <a:latin typeface="Comic Sans MS" panose="030F0702030302020204" pitchFamily="66" charset="0"/>
                <a:ea typeface="Calibri" panose="020F0502020204030204" pitchFamily="34" charset="0"/>
                <a:cs typeface="Arial" panose="020B0604020202020204" pitchFamily="34" charset="0"/>
              </a:rPr>
              <a:t>Chaque période (ligne) de nombre n correspond au remplissage progressif de la couche de même nombre.</a:t>
            </a:r>
          </a:p>
          <a:p>
            <a:pPr lvl="0" algn="just">
              <a:lnSpc>
                <a:spcPct val="107000"/>
              </a:lnSpc>
            </a:pPr>
            <a:r>
              <a:rPr lang="fr-FR" sz="2000" dirty="0">
                <a:effectLst/>
                <a:latin typeface="Comic Sans MS" panose="030F0702030302020204" pitchFamily="66" charset="0"/>
                <a:ea typeface="Calibri" panose="020F0502020204030204" pitchFamily="34" charset="0"/>
                <a:cs typeface="Arial" panose="020B0604020202020204" pitchFamily="34" charset="0"/>
              </a:rPr>
              <a:t>Les atomes des éléments d’une même colonne contiennent le même nombre d’électrons de valence.</a:t>
            </a:r>
          </a:p>
          <a:p>
            <a:pPr lvl="0"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Pour les 18 premiers éléments (Z </a:t>
            </a:r>
            <a:r>
              <a:rPr lang="fr-FR" sz="2000" dirty="0">
                <a:effectLst/>
                <a:latin typeface="Comic Sans MS" panose="030F0702030302020204" pitchFamily="66" charset="0"/>
                <a:ea typeface="Calibri" panose="020F0502020204030204" pitchFamily="34" charset="0"/>
                <a:cs typeface="Arial" panose="020B0604020202020204" pitchFamily="34" charset="0"/>
                <a:sym typeface="SymbolGD" panose="05010101010101010101" pitchFamily="2" charset="2"/>
              </a:rPr>
              <a:t></a:t>
            </a:r>
            <a:r>
              <a:rPr lang="fr-FR" sz="2000" dirty="0">
                <a:effectLst/>
                <a:latin typeface="Comic Sans MS" panose="030F0702030302020204" pitchFamily="66" charset="0"/>
                <a:ea typeface="Calibri" panose="020F0502020204030204" pitchFamily="34" charset="0"/>
                <a:cs typeface="Arial" panose="020B0604020202020204" pitchFamily="34" charset="0"/>
              </a:rPr>
              <a:t> 18), on délimite les blocs s et p en fonction de la nature s ou p des sous-couches en cours de remplissage.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43ABE4F8-3254-6BE4-26AD-14EDA3483648}"/>
              </a:ext>
            </a:extLst>
          </p:cNvPr>
          <p:cNvPicPr>
            <a:picLocks noChangeAspect="1"/>
          </p:cNvPicPr>
          <p:nvPr/>
        </p:nvPicPr>
        <p:blipFill rotWithShape="1">
          <a:blip r:embed="rId2"/>
          <a:srcRect l="2796"/>
          <a:stretch/>
        </p:blipFill>
        <p:spPr bwMode="auto">
          <a:xfrm>
            <a:off x="209779" y="1822913"/>
            <a:ext cx="11772441" cy="49357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158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BF6EBD0-288D-4700-673A-1B44EC2CBCBF}"/>
              </a:ext>
            </a:extLst>
          </p:cNvPr>
          <p:cNvSpPr txBox="1"/>
          <p:nvPr/>
        </p:nvSpPr>
        <p:spPr>
          <a:xfrm>
            <a:off x="0" y="508486"/>
            <a:ext cx="12192000" cy="5508239"/>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On peut donc, grâce à la position d’un élément chimique dans le tableau périodique, déterminer le nombre d’électrons de valence de l’atome et inversement.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Les propriétés des éléments chimiques sont directement liées au nombre d’électrons de valence de leurs atomes.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Les éléments d’une même colonne possèdent des propriétés chimiques analogues et constituent alors une famille chimique.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La 18</a:t>
            </a:r>
            <a:r>
              <a:rPr lang="fr-FR" sz="2000" baseline="30000" dirty="0">
                <a:effectLst/>
                <a:latin typeface="Comic Sans MS" panose="030F0702030302020204" pitchFamily="66" charset="0"/>
                <a:ea typeface="Calibri" panose="020F0502020204030204" pitchFamily="34" charset="0"/>
                <a:cs typeface="Arial" panose="020B0604020202020204" pitchFamily="34" charset="0"/>
              </a:rPr>
              <a:t>ème</a:t>
            </a:r>
            <a:r>
              <a:rPr lang="fr-FR" sz="2000" dirty="0">
                <a:effectLst/>
                <a:latin typeface="Comic Sans MS" panose="030F0702030302020204" pitchFamily="66" charset="0"/>
                <a:ea typeface="Calibri" panose="020F0502020204030204" pitchFamily="34" charset="0"/>
                <a:cs typeface="Arial" panose="020B0604020202020204" pitchFamily="34" charset="0"/>
              </a:rPr>
              <a:t> colonne contient les éléments chimiques de la famille des gaz nobles dont les atomes ont leur couche de valence saturée.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b="1" i="1" dirty="0">
                <a:effectLst/>
                <a:latin typeface="Comic Sans MS" panose="030F0702030302020204" pitchFamily="66" charset="0"/>
                <a:ea typeface="Times New Roman" panose="02020603050405020304" pitchFamily="18" charset="0"/>
                <a:cs typeface="Times New Roman" panose="02020603050405020304" pitchFamily="18" charset="0"/>
              </a:rPr>
              <a:t>Remarque:</a:t>
            </a:r>
            <a:r>
              <a:rPr lang="fr-FR" sz="2000" i="1" dirty="0">
                <a:effectLst/>
                <a:latin typeface="Comic Sans MS" panose="030F0702030302020204" pitchFamily="66" charset="0"/>
                <a:ea typeface="Times New Roman" panose="02020603050405020304" pitchFamily="18" charset="0"/>
                <a:cs typeface="Times New Roman" panose="02020603050405020304" pitchFamily="18" charset="0"/>
              </a:rPr>
              <a:t> Les gaz nobles sont des éléments gazeux qui sont peu présents dans l'atmosphère terrestre. Toutefois, l'hélium est l'élément le plus abondant dans l'univers, après l'hydrogène.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9286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ZoneTexte 7">
            <a:extLst>
              <a:ext uri="{FF2B5EF4-FFF2-40B4-BE49-F238E27FC236}">
                <a16:creationId xmlns:a16="http://schemas.microsoft.com/office/drawing/2014/main" id="{3023E58F-E428-C21C-D375-A77C2D8BBF48}"/>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Stabilité d’un élément chimique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84B2852D-0CC8-DC80-1E09-D04976224361}"/>
              </a:ext>
            </a:extLst>
          </p:cNvPr>
          <p:cNvSpPr txBox="1"/>
          <p:nvPr/>
        </p:nvSpPr>
        <p:spPr>
          <a:xfrm>
            <a:off x="0" y="485160"/>
            <a:ext cx="12192000" cy="637206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Les atomes des éléments de la famille des gaz nobles présentent une grande stabilité chimique due à leur couche de valence saturée, à 2 électrons pour l’hélium He et à 8 électrons pour le néon Ne et l’argon Ar.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p>
          <a:p>
            <a:pPr algn="just">
              <a:lnSpc>
                <a:spcPct val="107000"/>
              </a:lnSpc>
              <a:spcAft>
                <a:spcPts val="800"/>
              </a:spcAft>
            </a:pPr>
            <a:endParaRPr lang="fr-FR" sz="2000" dirty="0">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Les atomes des autres éléments chimiques ont une configuration électronique non saturée: ils ne sont pas stables.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b="1" dirty="0">
                <a:effectLst/>
                <a:latin typeface="Comic Sans MS" panose="030F0702030302020204" pitchFamily="66" charset="0"/>
                <a:ea typeface="Calibri" panose="020F0502020204030204" pitchFamily="34" charset="0"/>
                <a:cs typeface="Arial" panose="020B0604020202020204" pitchFamily="34" charset="0"/>
              </a:rPr>
              <a:t>Règle de stabilité: </a:t>
            </a:r>
            <a:r>
              <a:rPr lang="fr-FR" sz="2000" dirty="0">
                <a:effectLst/>
                <a:latin typeface="Comic Sans MS" panose="030F0702030302020204" pitchFamily="66" charset="0"/>
                <a:ea typeface="Calibri" panose="020F0502020204030204" pitchFamily="34" charset="0"/>
                <a:cs typeface="Arial" panose="020B0604020202020204" pitchFamily="34" charset="0"/>
              </a:rPr>
              <a:t>Au cours des transformations chimiques, les atomes tendent ) obtenir la même configuration électronique que celle du gaz noble, c'est à dire une configuration électronique de valence en </a:t>
            </a:r>
            <a:r>
              <a:rPr lang="fr-FR" sz="2000" dirty="0" err="1">
                <a:effectLst/>
                <a:latin typeface="Comic Sans MS" panose="030F0702030302020204" pitchFamily="66" charset="0"/>
                <a:ea typeface="Calibri" panose="020F0502020204030204" pitchFamily="34" charset="0"/>
                <a:cs typeface="Arial" panose="020B0604020202020204" pitchFamily="34" charset="0"/>
              </a:rPr>
              <a:t>duet</a:t>
            </a:r>
            <a:r>
              <a:rPr lang="fr-FR" sz="2000" dirty="0">
                <a:effectLst/>
                <a:latin typeface="Comic Sans MS" panose="030F0702030302020204" pitchFamily="66" charset="0"/>
                <a:ea typeface="Calibri" panose="020F0502020204030204" pitchFamily="34" charset="0"/>
                <a:cs typeface="Arial" panose="020B0604020202020204" pitchFamily="34" charset="0"/>
              </a:rPr>
              <a:t> ou en octet.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C5A2C822-D980-4321-4C05-0065D8CEC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662" y="1419928"/>
            <a:ext cx="5750675" cy="3050471"/>
          </a:xfrm>
          <a:prstGeom prst="rect">
            <a:avLst/>
          </a:prstGeom>
        </p:spPr>
      </p:pic>
    </p:spTree>
    <p:extLst>
      <p:ext uri="{BB962C8B-B14F-4D97-AF65-F5344CB8AC3E}">
        <p14:creationId xmlns:p14="http://schemas.microsoft.com/office/powerpoint/2010/main" val="179928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a:extLst>
              <a:ext uri="{FF2B5EF4-FFF2-40B4-BE49-F238E27FC236}">
                <a16:creationId xmlns:a16="http://schemas.microsoft.com/office/drawing/2014/main" id="{0DC204A6-6978-3316-BCC7-100AA0BBCAEE}"/>
              </a:ext>
            </a:extLst>
          </p:cNvPr>
          <p:cNvGraphicFramePr>
            <a:graphicFrameLocks noGrp="1"/>
          </p:cNvGraphicFramePr>
          <p:nvPr/>
        </p:nvGraphicFramePr>
        <p:xfrm>
          <a:off x="0" y="0"/>
          <a:ext cx="12192000" cy="6858000"/>
        </p:xfrm>
        <a:graphic>
          <a:graphicData uri="http://schemas.openxmlformats.org/drawingml/2006/table">
            <a:tbl>
              <a:tblPr firstRow="1" firstCol="1" bandRow="1"/>
              <a:tblGrid>
                <a:gridCol w="1706808">
                  <a:extLst>
                    <a:ext uri="{9D8B030D-6E8A-4147-A177-3AD203B41FA5}">
                      <a16:colId xmlns:a16="http://schemas.microsoft.com/office/drawing/2014/main" val="3550371962"/>
                    </a:ext>
                  </a:extLst>
                </a:gridCol>
                <a:gridCol w="4098505">
                  <a:extLst>
                    <a:ext uri="{9D8B030D-6E8A-4147-A177-3AD203B41FA5}">
                      <a16:colId xmlns:a16="http://schemas.microsoft.com/office/drawing/2014/main" val="2748640384"/>
                    </a:ext>
                  </a:extLst>
                </a:gridCol>
                <a:gridCol w="581374">
                  <a:extLst>
                    <a:ext uri="{9D8B030D-6E8A-4147-A177-3AD203B41FA5}">
                      <a16:colId xmlns:a16="http://schemas.microsoft.com/office/drawing/2014/main" val="1328027184"/>
                    </a:ext>
                  </a:extLst>
                </a:gridCol>
                <a:gridCol w="1706808">
                  <a:extLst>
                    <a:ext uri="{9D8B030D-6E8A-4147-A177-3AD203B41FA5}">
                      <a16:colId xmlns:a16="http://schemas.microsoft.com/office/drawing/2014/main" val="1434924008"/>
                    </a:ext>
                  </a:extLst>
                </a:gridCol>
                <a:gridCol w="4098505">
                  <a:extLst>
                    <a:ext uri="{9D8B030D-6E8A-4147-A177-3AD203B41FA5}">
                      <a16:colId xmlns:a16="http://schemas.microsoft.com/office/drawing/2014/main" val="3792481476"/>
                    </a:ext>
                  </a:extLst>
                </a:gridCol>
              </a:tblGrid>
              <a:tr h="539064">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Atome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Configuration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Atome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Configuration</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5168399"/>
                  </a:ext>
                </a:extLst>
              </a:tr>
              <a:tr h="771138">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H (Z=1)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Na (Z=11)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8210994"/>
                  </a:ext>
                </a:extLst>
              </a:tr>
              <a:tr h="771138">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He (Z=2)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Mg (Z=12)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2624676"/>
                  </a:ext>
                </a:extLst>
              </a:tr>
              <a:tr h="539064">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Li (Z=3)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Al (Z=13)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217738"/>
                  </a:ext>
                </a:extLst>
              </a:tr>
              <a:tr h="539064">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Be (Z=4)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Si (Z=14)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1368235"/>
                  </a:ext>
                </a:extLst>
              </a:tr>
              <a:tr h="539064">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B (Z=5)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P (Z=15)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0381939"/>
                  </a:ext>
                </a:extLst>
              </a:tr>
              <a:tr h="539064">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C (Z=6)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S (Z=16)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8606730"/>
                  </a:ext>
                </a:extLst>
              </a:tr>
              <a:tr h="539064">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N (Z=7)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Cl (Z=17)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278697"/>
                  </a:ext>
                </a:extLst>
              </a:tr>
              <a:tr h="771138">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O (Z=8)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Ar (Z=18)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2127368"/>
                  </a:ext>
                </a:extLst>
              </a:tr>
              <a:tr h="539064">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F (Z=9)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K (Z=19)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4s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676555"/>
                  </a:ext>
                </a:extLst>
              </a:tr>
              <a:tr h="771138">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Ne (Z=10)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fr-FR" sz="2400">
                          <a:effectLst/>
                          <a:latin typeface="Comic Sans MS" panose="030F0702030302020204" pitchFamily="66" charset="0"/>
                          <a:ea typeface="Times New Roman" panose="02020603050405020304" pitchFamily="18" charset="0"/>
                          <a:cs typeface="Times New Roman" panose="02020603050405020304" pitchFamily="18" charset="0"/>
                        </a:rPr>
                        <a:t>Ca (Z=20)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1s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2p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3p</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6</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4s</a:t>
                      </a:r>
                      <a:r>
                        <a:rPr lang="fr-FR" sz="2400" baseline="30000" dirty="0">
                          <a:effectLst/>
                          <a:latin typeface="Comic Sans MS" panose="030F0702030302020204" pitchFamily="66" charset="0"/>
                          <a:ea typeface="Times New Roman" panose="02020603050405020304" pitchFamily="18" charset="0"/>
                          <a:cs typeface="Times New Roman" panose="02020603050405020304" pitchFamily="18" charset="0"/>
                        </a:rPr>
                        <a:t>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0074037"/>
                  </a:ext>
                </a:extLst>
              </a:tr>
            </a:tbl>
          </a:graphicData>
        </a:graphic>
      </p:graphicFrame>
    </p:spTree>
    <p:extLst>
      <p:ext uri="{BB962C8B-B14F-4D97-AF65-F5344CB8AC3E}">
        <p14:creationId xmlns:p14="http://schemas.microsoft.com/office/powerpoint/2010/main" val="4087686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ZoneTexte 7">
            <a:extLst>
              <a:ext uri="{FF2B5EF4-FFF2-40B4-BE49-F238E27FC236}">
                <a16:creationId xmlns:a16="http://schemas.microsoft.com/office/drawing/2014/main" id="{3023E58F-E428-C21C-D375-A77C2D8BBF48}"/>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Formation d’ions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560D40C2-5F36-3991-244D-A8EF2D071B6E}"/>
              </a:ext>
            </a:extLst>
          </p:cNvPr>
          <p:cNvSpPr txBox="1"/>
          <p:nvPr/>
        </p:nvSpPr>
        <p:spPr>
          <a:xfrm>
            <a:off x="0" y="601414"/>
            <a:ext cx="12192000" cy="5940857"/>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 ion est un atome qui a perdu ou gagné un ou plusieurs électrons. Il porte alors une charge électrique, due à l’excès de protons ou d’électrons qui en résulte: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 cation porte une charge positive (électrons perdus).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 anion porte une charge négative (électrons gagnés).</a:t>
            </a:r>
            <a:endParaRPr lang="fr-FR" sz="20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A la différence d’un atome, un ion n’a pas le même nombre d’électrons que de protons.</a:t>
            </a: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Le noyau d’un ion monoatomique est le même que celui de l’atome correspondant mais son cortège électronique diffère suite à la perte ou au gain d’un ou plusieurs électrons.</a:t>
            </a: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Un ion monoatomique est une entité chimique stable dont la couche de valence est saturée.</a:t>
            </a: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La position de l’élément dans le tableau périodique est liée au nombre d’électrons de valence de l’atome associé. On peut alors en déduire la formule de l’ion monoatomique stable formé.</a:t>
            </a: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En solution, des ions peuvent être mis en évidence lors de tests chimiques grâce à la formation de précipités, qui sont des solides ioniques.</a:t>
            </a: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Un solide ionique est une espèce chimique stable électriquement neutre composée d’anions et de cations.</a:t>
            </a:r>
          </a:p>
          <a:p>
            <a:pPr lvl="0" algn="just">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283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Caractéristiques de l’atome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EE1186CB-70F9-7619-9B3D-D0CDEBB92753}"/>
              </a:ext>
            </a:extLst>
          </p:cNvPr>
          <p:cNvSpPr txBox="1"/>
          <p:nvPr/>
        </p:nvSpPr>
        <p:spPr>
          <a:xfrm>
            <a:off x="0" y="1040281"/>
            <a:ext cx="12192000" cy="1296637"/>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noyau de l'atome est constitué particules appelées </a:t>
            </a:r>
            <a:r>
              <a:rPr lang="fr-FR" sz="2000" dirty="0">
                <a:latin typeface="Comic Sans MS" panose="030F0702030302020204" pitchFamily="66" charset="0"/>
                <a:cs typeface="Times New Roman" panose="02020603050405020304" pitchFamily="18" charset="0"/>
              </a:rPr>
              <a:t>nucléons (protons et neutrons),</a:t>
            </a: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La charge électrique portée par le proton est notée </a:t>
            </a:r>
            <a:r>
              <a:rPr lang="fr-FR" sz="2800" b="1" dirty="0">
                <a:latin typeface="Comic Sans MS" panose="030F0702030302020204" pitchFamily="66" charset="0"/>
                <a:cs typeface="Times New Roman" panose="02020603050405020304" pitchFamily="18" charset="0"/>
              </a:rPr>
              <a:t>e</a:t>
            </a:r>
            <a:r>
              <a:rPr lang="fr-FR" sz="2000" dirty="0">
                <a:latin typeface="Comic Sans MS" panose="030F0702030302020204" pitchFamily="66" charset="0"/>
                <a:cs typeface="Times New Roman" panose="02020603050405020304" pitchFamily="18" charset="0"/>
              </a:rPr>
              <a:t> et appelée charge élémentaire. C'est la plus petite charge électrique stable que l'on puisse isoler.</a:t>
            </a:r>
          </a:p>
        </p:txBody>
      </p:sp>
      <p:graphicFrame>
        <p:nvGraphicFramePr>
          <p:cNvPr id="3" name="Tableau 2">
            <a:extLst>
              <a:ext uri="{FF2B5EF4-FFF2-40B4-BE49-F238E27FC236}">
                <a16:creationId xmlns:a16="http://schemas.microsoft.com/office/drawing/2014/main" id="{E922C460-B8EC-20D2-261A-400EF2D62377}"/>
              </a:ext>
            </a:extLst>
          </p:cNvPr>
          <p:cNvGraphicFramePr>
            <a:graphicFrameLocks noGrp="1"/>
          </p:cNvGraphicFramePr>
          <p:nvPr/>
        </p:nvGraphicFramePr>
        <p:xfrm>
          <a:off x="1220931" y="2679623"/>
          <a:ext cx="9750137" cy="2119853"/>
        </p:xfrm>
        <a:graphic>
          <a:graphicData uri="http://schemas.openxmlformats.org/drawingml/2006/table">
            <a:tbl>
              <a:tblPr/>
              <a:tblGrid>
                <a:gridCol w="2115760">
                  <a:extLst>
                    <a:ext uri="{9D8B030D-6E8A-4147-A177-3AD203B41FA5}">
                      <a16:colId xmlns:a16="http://schemas.microsoft.com/office/drawing/2014/main" val="2800060904"/>
                    </a:ext>
                  </a:extLst>
                </a:gridCol>
                <a:gridCol w="3605841">
                  <a:extLst>
                    <a:ext uri="{9D8B030D-6E8A-4147-A177-3AD203B41FA5}">
                      <a16:colId xmlns:a16="http://schemas.microsoft.com/office/drawing/2014/main" val="1439723652"/>
                    </a:ext>
                  </a:extLst>
                </a:gridCol>
                <a:gridCol w="4028536">
                  <a:extLst>
                    <a:ext uri="{9D8B030D-6E8A-4147-A177-3AD203B41FA5}">
                      <a16:colId xmlns:a16="http://schemas.microsoft.com/office/drawing/2014/main" val="2603931522"/>
                    </a:ext>
                  </a:extLst>
                </a:gridCol>
              </a:tblGrid>
              <a:tr h="685575">
                <a:tc>
                  <a:txBody>
                    <a:bodyPr/>
                    <a:lstStyle/>
                    <a:p>
                      <a:pPr algn="ctr">
                        <a:lnSpc>
                          <a:spcPct val="107000"/>
                        </a:lnSpc>
                        <a:spcAft>
                          <a:spcPts val="800"/>
                        </a:spcAft>
                      </a:pPr>
                      <a: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Nom</a:t>
                      </a:r>
                      <a:endParaRPr lang="fr-FR"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Charge</a:t>
                      </a:r>
                      <a:endParaRPr lang="fr-FR"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Masse</a:t>
                      </a:r>
                      <a:endParaRPr lang="fr-FR"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172103"/>
                  </a:ext>
                </a:extLst>
              </a:tr>
              <a:tr h="735539">
                <a:tc>
                  <a:txBody>
                    <a:bodyPr/>
                    <a:lstStyle/>
                    <a:p>
                      <a:pPr algn="ctr">
                        <a:lnSpc>
                          <a:spcPct val="107000"/>
                        </a:lnSpc>
                        <a:spcAft>
                          <a:spcPts val="800"/>
                        </a:spcAft>
                      </a:pPr>
                      <a:r>
                        <a:rPr lang="fr-FR" sz="28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Proton</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800" b="1"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q</a:t>
                      </a:r>
                      <a:r>
                        <a:rPr lang="fr-FR" sz="2800" b="1" baseline="-25000" dirty="0" err="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p</a:t>
                      </a:r>
                      <a:r>
                        <a:rPr lang="fr-FR" sz="28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=+e=+1,6.10</a:t>
                      </a:r>
                      <a:r>
                        <a:rPr lang="fr-FR" sz="2800" b="1" baseline="30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-19</a:t>
                      </a:r>
                      <a:r>
                        <a:rPr lang="fr-FR" sz="28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C</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800" b="1" baseline="-25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p</a:t>
                      </a:r>
                      <a: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sym typeface="Symbol" panose="05050102010706020507" pitchFamily="18" charset="2"/>
                        </a:rPr>
                        <a:t></a:t>
                      </a:r>
                      <a: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1,67.10</a:t>
                      </a:r>
                      <a:r>
                        <a:rPr lang="fr-FR" sz="2800" b="1" baseline="3000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-27</a:t>
                      </a:r>
                      <a:r>
                        <a:rPr lang="fr-FR" sz="2800" b="1">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kg</a:t>
                      </a:r>
                      <a:endParaRPr lang="fr-FR"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617103"/>
                  </a:ext>
                </a:extLst>
              </a:tr>
              <a:tr h="698739">
                <a:tc>
                  <a:txBody>
                    <a:bodyPr/>
                    <a:lstStyle/>
                    <a:p>
                      <a:pPr algn="ctr">
                        <a:lnSpc>
                          <a:spcPct val="107000"/>
                        </a:lnSpc>
                        <a:spcAft>
                          <a:spcPts val="800"/>
                        </a:spcAft>
                      </a:pPr>
                      <a:r>
                        <a:rPr lang="fr-FR" sz="28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Neutron</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8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0</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8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800" b="1" baseline="-25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8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sym typeface="Symbol" panose="05050102010706020507" pitchFamily="18" charset="2"/>
                        </a:rPr>
                        <a:t></a:t>
                      </a:r>
                      <a:r>
                        <a:rPr lang="fr-FR" sz="28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1,67.10</a:t>
                      </a:r>
                      <a:r>
                        <a:rPr lang="fr-FR" sz="2800" b="1" baseline="300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-27</a:t>
                      </a:r>
                      <a:r>
                        <a:rPr lang="fr-FR" sz="2800" b="1"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kg</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48745"/>
                  </a:ext>
                </a:extLst>
              </a:tr>
            </a:tbl>
          </a:graphicData>
        </a:graphic>
      </p:graphicFrame>
    </p:spTree>
    <p:extLst>
      <p:ext uri="{BB962C8B-B14F-4D97-AF65-F5344CB8AC3E}">
        <p14:creationId xmlns:p14="http://schemas.microsoft.com/office/powerpoint/2010/main" val="2778220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E29CC11-FC46-2C3E-6F30-A382F615A001}"/>
              </a:ext>
            </a:extLst>
          </p:cNvPr>
          <p:cNvSpPr txBox="1"/>
          <p:nvPr/>
        </p:nvSpPr>
        <p:spPr>
          <a:xfrm>
            <a:off x="-1" y="184430"/>
            <a:ext cx="7875917" cy="3919856"/>
          </a:xfrm>
          <a:prstGeom prst="rect">
            <a:avLst/>
          </a:prstGeom>
          <a:noFill/>
        </p:spPr>
        <p:txBody>
          <a:bodyPr wrap="square">
            <a:spAutoFit/>
          </a:bodyPr>
          <a:lstStyle/>
          <a:p>
            <a:pPr lvl="0"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Pour l’ion fluorure F</a:t>
            </a:r>
            <a:r>
              <a:rPr lang="fr-FR" sz="2000"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(Z=9) soit 10 électrons, la formule électronique est:</a:t>
            </a:r>
          </a:p>
          <a:p>
            <a:pPr lvl="0" algn="ctr">
              <a:lnSpc>
                <a:spcPct val="107000"/>
              </a:lnSpc>
              <a:spcAft>
                <a:spcPts val="800"/>
              </a:spcAft>
            </a:pPr>
            <a:r>
              <a:rPr lang="fr-FR" sz="2800" dirty="0">
                <a:effectLst/>
                <a:latin typeface="Comic Sans MS" panose="030F0702030302020204" pitchFamily="66" charset="0"/>
                <a:ea typeface="Calibri" panose="020F0502020204030204" pitchFamily="34" charset="0"/>
                <a:cs typeface="Times New Roman" panose="02020603050405020304" pitchFamily="18" charset="0"/>
              </a:rPr>
              <a:t>1s</a:t>
            </a:r>
            <a:r>
              <a:rPr lang="fr-FR" sz="2800" baseline="30000" dirty="0">
                <a:effectLst/>
                <a:latin typeface="Comic Sans MS" panose="030F0702030302020204" pitchFamily="66" charset="0"/>
                <a:ea typeface="Calibri" panose="020F0502020204030204" pitchFamily="34" charset="0"/>
                <a:cs typeface="Times New Roman" panose="02020603050405020304" pitchFamily="18" charset="0"/>
              </a:rPr>
              <a:t>2 </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2s</a:t>
            </a:r>
            <a:r>
              <a:rPr lang="fr-FR" sz="2800" baseline="30000" dirty="0">
                <a:effectLst/>
                <a:latin typeface="Comic Sans MS" panose="030F0702030302020204" pitchFamily="66" charset="0"/>
                <a:ea typeface="Calibri" panose="020F0502020204030204" pitchFamily="34" charset="0"/>
                <a:cs typeface="Times New Roman" panose="02020603050405020304" pitchFamily="18" charset="0"/>
              </a:rPr>
              <a:t>2 </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2p</a:t>
            </a:r>
            <a:r>
              <a:rPr lang="fr-FR" sz="2800" baseline="30000" dirty="0">
                <a:effectLst/>
                <a:latin typeface="Comic Sans MS" panose="030F0702030302020204" pitchFamily="66" charset="0"/>
                <a:ea typeface="Calibri" panose="020F0502020204030204" pitchFamily="34" charset="0"/>
                <a:cs typeface="Times New Roman" panose="02020603050405020304" pitchFamily="18" charset="0"/>
              </a:rPr>
              <a:t>6</a:t>
            </a:r>
            <a:endParaRPr lang="fr-FR" sz="2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lvl="0"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couche externe est saturée.</a:t>
            </a:r>
          </a:p>
          <a:p>
            <a:pPr lvl="0" algn="just">
              <a:lnSpc>
                <a:spcPct val="107000"/>
              </a:lnSpc>
              <a:spcAft>
                <a:spcPts val="800"/>
              </a:spcAft>
            </a:pPr>
            <a:endParaRPr lang="fr-FR" sz="2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lvl="0"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Pour l’ion sodium Na</a:t>
            </a:r>
            <a:r>
              <a:rPr lang="fr-FR" sz="2000"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(Z=10) soit 10 électrons, la formule électronique est:</a:t>
            </a:r>
          </a:p>
          <a:p>
            <a:pPr lvl="0" algn="ctr">
              <a:lnSpc>
                <a:spcPct val="107000"/>
              </a:lnSpc>
              <a:spcAft>
                <a:spcPts val="800"/>
              </a:spcAft>
            </a:pPr>
            <a:r>
              <a:rPr lang="fr-FR" sz="2800" dirty="0">
                <a:effectLst/>
                <a:latin typeface="Comic Sans MS" panose="030F0702030302020204" pitchFamily="66" charset="0"/>
                <a:ea typeface="Calibri" panose="020F0502020204030204" pitchFamily="34" charset="0"/>
                <a:cs typeface="Times New Roman" panose="02020603050405020304" pitchFamily="18" charset="0"/>
              </a:rPr>
              <a:t>1s</a:t>
            </a:r>
            <a:r>
              <a:rPr lang="fr-FR" sz="2800" baseline="30000" dirty="0">
                <a:effectLst/>
                <a:latin typeface="Comic Sans MS" panose="030F0702030302020204" pitchFamily="66" charset="0"/>
                <a:ea typeface="Calibri" panose="020F0502020204030204" pitchFamily="34" charset="0"/>
                <a:cs typeface="Times New Roman" panose="02020603050405020304" pitchFamily="18" charset="0"/>
              </a:rPr>
              <a:t>2 </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2s</a:t>
            </a:r>
            <a:r>
              <a:rPr lang="fr-FR" sz="2800" baseline="30000" dirty="0">
                <a:effectLst/>
                <a:latin typeface="Comic Sans MS" panose="030F0702030302020204" pitchFamily="66" charset="0"/>
                <a:ea typeface="Calibri" panose="020F0502020204030204" pitchFamily="34" charset="0"/>
                <a:cs typeface="Times New Roman" panose="02020603050405020304" pitchFamily="18" charset="0"/>
              </a:rPr>
              <a:t>2 </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2p</a:t>
            </a:r>
            <a:r>
              <a:rPr lang="fr-FR" sz="2800" baseline="30000" dirty="0">
                <a:effectLst/>
                <a:latin typeface="Comic Sans MS" panose="030F0702030302020204" pitchFamily="66" charset="0"/>
                <a:ea typeface="Calibri" panose="020F0502020204030204" pitchFamily="34" charset="0"/>
                <a:cs typeface="Times New Roman" panose="02020603050405020304" pitchFamily="18" charset="0"/>
              </a:rPr>
              <a:t>6</a:t>
            </a:r>
            <a:endParaRPr lang="fr-FR" sz="2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lvl="0"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couche externe est saturée.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9FB7902A-ED7C-5DDE-C33B-3E7F93313B18}"/>
              </a:ext>
            </a:extLst>
          </p:cNvPr>
          <p:cNvSpPr txBox="1"/>
          <p:nvPr/>
        </p:nvSpPr>
        <p:spPr>
          <a:xfrm>
            <a:off x="0" y="4667864"/>
            <a:ext cx="12190561" cy="1731180"/>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On constate que l’ion fluorure F</a:t>
            </a:r>
            <a:r>
              <a:rPr lang="fr-FR" sz="2000"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et l’ion sodium Na</a:t>
            </a:r>
            <a:r>
              <a:rPr lang="fr-FR" sz="2000" baseline="30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ont la même formule électronique que l’atome de néon Ne (Z=10)</a:t>
            </a:r>
          </a:p>
          <a:p>
            <a:pPr lvl="0" algn="ctr">
              <a:lnSpc>
                <a:spcPct val="107000"/>
              </a:lnSpc>
              <a:spcAft>
                <a:spcPts val="800"/>
              </a:spcAft>
            </a:pPr>
            <a:r>
              <a:rPr lang="fr-FR" sz="2800" dirty="0">
                <a:effectLst/>
                <a:latin typeface="Comic Sans MS" panose="030F0702030302020204" pitchFamily="66" charset="0"/>
                <a:ea typeface="Calibri" panose="020F0502020204030204" pitchFamily="34" charset="0"/>
                <a:cs typeface="Times New Roman" panose="02020603050405020304" pitchFamily="18" charset="0"/>
              </a:rPr>
              <a:t>1s</a:t>
            </a:r>
            <a:r>
              <a:rPr lang="fr-FR" sz="2800" baseline="30000" dirty="0">
                <a:effectLst/>
                <a:latin typeface="Comic Sans MS" panose="030F0702030302020204" pitchFamily="66" charset="0"/>
                <a:ea typeface="Calibri" panose="020F0502020204030204" pitchFamily="34" charset="0"/>
                <a:cs typeface="Times New Roman" panose="02020603050405020304" pitchFamily="18" charset="0"/>
              </a:rPr>
              <a:t>2 </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2s</a:t>
            </a:r>
            <a:r>
              <a:rPr lang="fr-FR" sz="2800" baseline="30000" dirty="0">
                <a:effectLst/>
                <a:latin typeface="Comic Sans MS" panose="030F0702030302020204" pitchFamily="66" charset="0"/>
                <a:ea typeface="Calibri" panose="020F0502020204030204" pitchFamily="34" charset="0"/>
                <a:cs typeface="Times New Roman" panose="02020603050405020304" pitchFamily="18" charset="0"/>
              </a:rPr>
              <a:t>2 </a:t>
            </a:r>
            <a:r>
              <a:rPr lang="fr-FR" sz="2800" dirty="0">
                <a:effectLst/>
                <a:latin typeface="Comic Sans MS" panose="030F0702030302020204" pitchFamily="66" charset="0"/>
                <a:ea typeface="Calibri" panose="020F0502020204030204" pitchFamily="34" charset="0"/>
                <a:cs typeface="Times New Roman" panose="02020603050405020304" pitchFamily="18" charset="0"/>
              </a:rPr>
              <a:t>2p</a:t>
            </a:r>
            <a:r>
              <a:rPr lang="fr-FR" sz="2800" baseline="30000" dirty="0">
                <a:effectLst/>
                <a:latin typeface="Comic Sans MS" panose="030F0702030302020204" pitchFamily="66" charset="0"/>
                <a:ea typeface="Calibri" panose="020F0502020204030204" pitchFamily="34" charset="0"/>
                <a:cs typeface="Times New Roman" panose="02020603050405020304" pitchFamily="18" charset="0"/>
              </a:rPr>
              <a:t>6</a:t>
            </a:r>
            <a:endParaRPr lang="fr-FR" sz="2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On dit que l’ion fluorure F</a:t>
            </a:r>
            <a:r>
              <a:rPr lang="fr-FR" sz="2000" baseline="30000" dirty="0">
                <a:effectLst/>
                <a:latin typeface="Comic Sans MS" panose="030F0702030302020204" pitchFamily="66" charset="0"/>
                <a:ea typeface="Times New Roman" panose="02020603050405020304" pitchFamily="18" charset="0"/>
                <a:cs typeface="Times New Roman" panose="02020603050405020304" pitchFamily="18" charset="0"/>
              </a:rPr>
              <a:t>-</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et l’ion sodium Na</a:t>
            </a:r>
            <a:r>
              <a:rPr lang="fr-FR" sz="2000" baseline="300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sont isoélectroniques du néon.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 13">
            <a:extLst>
              <a:ext uri="{FF2B5EF4-FFF2-40B4-BE49-F238E27FC236}">
                <a16:creationId xmlns:a16="http://schemas.microsoft.com/office/drawing/2014/main" id="{9708F8D1-2FC1-A965-A879-A896136BC46A}"/>
              </a:ext>
            </a:extLst>
          </p:cNvPr>
          <p:cNvPicPr>
            <a:picLocks noChangeAspect="1"/>
          </p:cNvPicPr>
          <p:nvPr/>
        </p:nvPicPr>
        <p:blipFill>
          <a:blip r:embed="rId2"/>
          <a:stretch>
            <a:fillRect/>
          </a:stretch>
        </p:blipFill>
        <p:spPr>
          <a:xfrm>
            <a:off x="8186468" y="184430"/>
            <a:ext cx="3895814" cy="3944716"/>
          </a:xfrm>
          <a:prstGeom prst="rect">
            <a:avLst/>
          </a:prstGeom>
        </p:spPr>
      </p:pic>
      <p:sp>
        <p:nvSpPr>
          <p:cNvPr id="15" name="Étoile : 5 branches 14">
            <a:hlinkClick r:id="rId3"/>
            <a:extLst>
              <a:ext uri="{FF2B5EF4-FFF2-40B4-BE49-F238E27FC236}">
                <a16:creationId xmlns:a16="http://schemas.microsoft.com/office/drawing/2014/main" id="{730ADA58-3DD8-83A4-E26A-AF83F140B3E6}"/>
              </a:ext>
            </a:extLst>
          </p:cNvPr>
          <p:cNvSpPr/>
          <p:nvPr/>
        </p:nvSpPr>
        <p:spPr>
          <a:xfrm>
            <a:off x="11473132" y="6193766"/>
            <a:ext cx="612475" cy="56071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Étoile : 5 branches 1">
            <a:hlinkClick r:id="rId4"/>
            <a:extLst>
              <a:ext uri="{FF2B5EF4-FFF2-40B4-BE49-F238E27FC236}">
                <a16:creationId xmlns:a16="http://schemas.microsoft.com/office/drawing/2014/main" id="{F5798C81-F12A-4A4B-3A52-65E228AFEA2F}"/>
              </a:ext>
            </a:extLst>
          </p:cNvPr>
          <p:cNvSpPr/>
          <p:nvPr/>
        </p:nvSpPr>
        <p:spPr>
          <a:xfrm>
            <a:off x="10755703" y="6193765"/>
            <a:ext cx="612475" cy="56071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62860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95F5455C-2197-8659-0F6D-F325C025864A}"/>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Représentation de Lewis des atomes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FC7E0AD5-CA47-FB03-8E62-A0084B57D69C}"/>
              </a:ext>
            </a:extLst>
          </p:cNvPr>
          <p:cNvSpPr txBox="1"/>
          <p:nvPr/>
        </p:nvSpPr>
        <p:spPr>
          <a:xfrm>
            <a:off x="-1464" y="601414"/>
            <a:ext cx="12192000" cy="581159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la représentation de Lewis tous les électrons de la couche externe d'un atome forment soit des doublets liants soit des doublets non liants.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schéma de Lewis d'un atome permet de représenter la structure électronique externe d'un atome. Pour l'établir, chaque atome est scindé formellement en deux:</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Arial" panose="020B0604020202020204" pitchFamily="34" charset="0"/>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Le noyau et les électrons des couches électroniques internes sont représentés par le symbole de l'élément.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Arial" panose="020B0604020202020204" pitchFamily="34" charset="0"/>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Les électrons de valence sont représentés par des points (</a:t>
            </a:r>
            <a:r>
              <a:rPr lang="fr-FR" sz="24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 s'ils sont célibataires ou par un tiret (</a:t>
            </a:r>
            <a:r>
              <a:rPr lang="fr-FR" sz="2400" b="1"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 s'ils forment un doublet.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Arial" panose="020B0604020202020204" pitchFamily="34" charset="0"/>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doublets liants correspondent aux liaisons établies avec d'autre atomes et sont représentés par un trait entre ces deux atomes (par un double trait pour les liaisons doubles et par un triple trait pour les liaisons triples).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Arial" panose="020B0604020202020204" pitchFamily="34" charset="0"/>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électrons qui ne sont pas impliqués dans des liaisons forment entre eux des doublets non liants représentés sous forme de trait au-dessus du symbole de l'atome.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4374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08" name="Image 107">
            <a:extLst>
              <a:ext uri="{FF2B5EF4-FFF2-40B4-BE49-F238E27FC236}">
                <a16:creationId xmlns:a16="http://schemas.microsoft.com/office/drawing/2014/main" id="{CF1B746E-534E-E5C6-4064-C9458D8A780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3656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3" name="Image 2">
            <a:extLst>
              <a:ext uri="{FF2B5EF4-FFF2-40B4-BE49-F238E27FC236}">
                <a16:creationId xmlns:a16="http://schemas.microsoft.com/office/drawing/2014/main" id="{DD2D821D-C440-B436-5070-77AD340C11B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 y="0"/>
            <a:ext cx="12192001" cy="6863954"/>
          </a:xfrm>
          <a:prstGeom prst="rect">
            <a:avLst/>
          </a:prstGeom>
        </p:spPr>
      </p:pic>
    </p:spTree>
    <p:extLst>
      <p:ext uri="{BB962C8B-B14F-4D97-AF65-F5344CB8AC3E}">
        <p14:creationId xmlns:p14="http://schemas.microsoft.com/office/powerpoint/2010/main" val="3973425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0" name="ZoneTexte 9">
            <a:extLst>
              <a:ext uri="{FF2B5EF4-FFF2-40B4-BE49-F238E27FC236}">
                <a16:creationId xmlns:a16="http://schemas.microsoft.com/office/drawing/2014/main" id="{7AC9409E-E6A1-3849-508F-0B2679F401C2}"/>
              </a:ext>
            </a:extLst>
          </p:cNvPr>
          <p:cNvSpPr txBox="1"/>
          <p:nvPr/>
        </p:nvSpPr>
        <p:spPr>
          <a:xfrm>
            <a:off x="0" y="5948"/>
            <a:ext cx="12192000" cy="275280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admet 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Jusqu'à 4 électrons de valence, l'atome est entouré d'électrons célibataires.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Qu'au-delà, les électrons supplémentaires s'ajoutent aux électrons célibataires pour former des doublets.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Par exemple, dans le cas de l'atome d'Azote de symbole 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e 10">
            <a:extLst>
              <a:ext uri="{FF2B5EF4-FFF2-40B4-BE49-F238E27FC236}">
                <a16:creationId xmlns:a16="http://schemas.microsoft.com/office/drawing/2014/main" id="{C1558550-0528-6DC7-960A-A24C3E5CDE7F}"/>
              </a:ext>
            </a:extLst>
          </p:cNvPr>
          <p:cNvGrpSpPr/>
          <p:nvPr/>
        </p:nvGrpSpPr>
        <p:grpSpPr>
          <a:xfrm>
            <a:off x="2983851" y="3517490"/>
            <a:ext cx="6224298" cy="2275519"/>
            <a:chOff x="469765" y="0"/>
            <a:chExt cx="3338757" cy="634278"/>
          </a:xfrm>
        </p:grpSpPr>
        <p:cxnSp>
          <p:nvCxnSpPr>
            <p:cNvPr id="12" name="Connecteur droit avec flèche 11">
              <a:extLst>
                <a:ext uri="{FF2B5EF4-FFF2-40B4-BE49-F238E27FC236}">
                  <a16:creationId xmlns:a16="http://schemas.microsoft.com/office/drawing/2014/main" id="{BF903E9D-E9D1-4C4D-059A-7EA76CCFFDF1}"/>
                </a:ext>
              </a:extLst>
            </p:cNvPr>
            <p:cNvCxnSpPr>
              <a:cxnSpLocks/>
            </p:cNvCxnSpPr>
            <p:nvPr/>
          </p:nvCxnSpPr>
          <p:spPr>
            <a:xfrm flipV="1">
              <a:off x="1468977" y="66137"/>
              <a:ext cx="799304" cy="1304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3F0DE7B9-03E1-72BC-A6CE-A746393F6E98}"/>
                </a:ext>
              </a:extLst>
            </p:cNvPr>
            <p:cNvCxnSpPr>
              <a:cxnSpLocks/>
            </p:cNvCxnSpPr>
            <p:nvPr/>
          </p:nvCxnSpPr>
          <p:spPr>
            <a:xfrm flipH="1" flipV="1">
              <a:off x="2474857" y="344743"/>
              <a:ext cx="521248" cy="1478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Zone de texte 2758">
              <a:extLst>
                <a:ext uri="{FF2B5EF4-FFF2-40B4-BE49-F238E27FC236}">
                  <a16:creationId xmlns:a16="http://schemas.microsoft.com/office/drawing/2014/main" id="{57242B56-84C9-C5CE-E71F-2F6BEDED6560}"/>
                </a:ext>
              </a:extLst>
            </p:cNvPr>
            <p:cNvSpPr txBox="1"/>
            <p:nvPr/>
          </p:nvSpPr>
          <p:spPr>
            <a:xfrm>
              <a:off x="2943742" y="399951"/>
              <a:ext cx="864780" cy="23432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Doublet non liant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2759">
              <a:extLst>
                <a:ext uri="{FF2B5EF4-FFF2-40B4-BE49-F238E27FC236}">
                  <a16:creationId xmlns:a16="http://schemas.microsoft.com/office/drawing/2014/main" id="{485B7CCB-7275-2A22-CE34-53E5390B058B}"/>
                </a:ext>
              </a:extLst>
            </p:cNvPr>
            <p:cNvSpPr txBox="1"/>
            <p:nvPr/>
          </p:nvSpPr>
          <p:spPr>
            <a:xfrm>
              <a:off x="469765" y="97632"/>
              <a:ext cx="1103083" cy="215616"/>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Electron célibataire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e 15">
              <a:extLst>
                <a:ext uri="{FF2B5EF4-FFF2-40B4-BE49-F238E27FC236}">
                  <a16:creationId xmlns:a16="http://schemas.microsoft.com/office/drawing/2014/main" id="{D4F3082C-A219-5555-6C76-52507744BF5E}"/>
                </a:ext>
              </a:extLst>
            </p:cNvPr>
            <p:cNvGrpSpPr/>
            <p:nvPr/>
          </p:nvGrpSpPr>
          <p:grpSpPr>
            <a:xfrm>
              <a:off x="1984812" y="0"/>
              <a:ext cx="806450" cy="313248"/>
              <a:chOff x="0" y="0"/>
              <a:chExt cx="421640" cy="313248"/>
            </a:xfrm>
          </p:grpSpPr>
          <p:cxnSp>
            <p:nvCxnSpPr>
              <p:cNvPr id="17" name="Connecteur droit 16">
                <a:extLst>
                  <a:ext uri="{FF2B5EF4-FFF2-40B4-BE49-F238E27FC236}">
                    <a16:creationId xmlns:a16="http://schemas.microsoft.com/office/drawing/2014/main" id="{A4C79AAC-05CD-13C6-BA33-C7291B7351D3}"/>
                  </a:ext>
                </a:extLst>
              </p:cNvPr>
              <p:cNvCxnSpPr/>
              <p:nvPr/>
            </p:nvCxnSpPr>
            <p:spPr>
              <a:xfrm rot="10800000">
                <a:off x="118441" y="313248"/>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e 17">
                <a:extLst>
                  <a:ext uri="{FF2B5EF4-FFF2-40B4-BE49-F238E27FC236}">
                    <a16:creationId xmlns:a16="http://schemas.microsoft.com/office/drawing/2014/main" id="{47024A28-B513-9319-C6ED-248D630AE409}"/>
                  </a:ext>
                </a:extLst>
              </p:cNvPr>
              <p:cNvGrpSpPr/>
              <p:nvPr/>
            </p:nvGrpSpPr>
            <p:grpSpPr>
              <a:xfrm>
                <a:off x="0" y="0"/>
                <a:ext cx="421640" cy="307339"/>
                <a:chOff x="0" y="0"/>
                <a:chExt cx="421830" cy="307346"/>
              </a:xfrm>
            </p:grpSpPr>
            <p:sp>
              <p:nvSpPr>
                <p:cNvPr id="19" name="Ellipse 18">
                  <a:extLst>
                    <a:ext uri="{FF2B5EF4-FFF2-40B4-BE49-F238E27FC236}">
                      <a16:creationId xmlns:a16="http://schemas.microsoft.com/office/drawing/2014/main" id="{031485EA-41CD-7CED-1125-579160046F8D}"/>
                    </a:ext>
                  </a:extLst>
                </p:cNvPr>
                <p:cNvSpPr/>
                <p:nvPr/>
              </p:nvSpPr>
              <p:spPr>
                <a:xfrm>
                  <a:off x="173778" y="0"/>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20" name="Zone de texte 2753">
                  <a:extLst>
                    <a:ext uri="{FF2B5EF4-FFF2-40B4-BE49-F238E27FC236}">
                      <a16:creationId xmlns:a16="http://schemas.microsoft.com/office/drawing/2014/main" id="{83356E0B-A5B6-DF9D-3D6B-2DCBB4B4F940}"/>
                    </a:ext>
                  </a:extLst>
                </p:cNvPr>
                <p:cNvSpPr txBox="1"/>
                <p:nvPr/>
              </p:nvSpPr>
              <p:spPr>
                <a:xfrm>
                  <a:off x="82751" y="78613"/>
                  <a:ext cx="253427" cy="228733"/>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4400" b="1" dirty="0">
                      <a:effectLst/>
                      <a:latin typeface="Comic Sans MS" panose="030F0702030302020204" pitchFamily="66" charset="0"/>
                      <a:ea typeface="Calibri" panose="020F0502020204030204" pitchFamily="34" charset="0"/>
                      <a:cs typeface="Times New Roman" panose="02020603050405020304" pitchFamily="18" charset="0"/>
                    </a:rPr>
                    <a:t>N</a:t>
                  </a:r>
                  <a:endParaRPr lang="fr-FR"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Ellipse 20">
                  <a:extLst>
                    <a:ext uri="{FF2B5EF4-FFF2-40B4-BE49-F238E27FC236}">
                      <a16:creationId xmlns:a16="http://schemas.microsoft.com/office/drawing/2014/main" id="{2BCA71D3-9079-372E-7005-4E56D0958DA0}"/>
                    </a:ext>
                  </a:extLst>
                </p:cNvPr>
                <p:cNvSpPr/>
                <p:nvPr/>
              </p:nvSpPr>
              <p:spPr>
                <a:xfrm>
                  <a:off x="339280" y="157227"/>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22" name="Ellipse 21">
                  <a:extLst>
                    <a:ext uri="{FF2B5EF4-FFF2-40B4-BE49-F238E27FC236}">
                      <a16:creationId xmlns:a16="http://schemas.microsoft.com/office/drawing/2014/main" id="{A27F636B-B2D1-40BC-2574-E7E95496C3B9}"/>
                    </a:ext>
                  </a:extLst>
                </p:cNvPr>
                <p:cNvSpPr/>
                <p:nvPr/>
              </p:nvSpPr>
              <p:spPr>
                <a:xfrm>
                  <a:off x="0" y="157227"/>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grpSp>
      </p:grpSp>
    </p:spTree>
    <p:extLst>
      <p:ext uri="{BB962C8B-B14F-4D97-AF65-F5344CB8AC3E}">
        <p14:creationId xmlns:p14="http://schemas.microsoft.com/office/powerpoint/2010/main" val="2482550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59EA57D-9AEA-9708-358C-3C209682E0B2}"/>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représentation de Lewis des ions</a:t>
            </a:r>
            <a:endParaRPr lang="fr-FR" sz="3200" dirty="0"/>
          </a:p>
        </p:txBody>
      </p:sp>
      <p:sp>
        <p:nvSpPr>
          <p:cNvPr id="5" name="ZoneTexte 4">
            <a:extLst>
              <a:ext uri="{FF2B5EF4-FFF2-40B4-BE49-F238E27FC236}">
                <a16:creationId xmlns:a16="http://schemas.microsoft.com/office/drawing/2014/main" id="{49A6303A-FD39-A7BD-3197-34F22849DDCD}"/>
              </a:ext>
            </a:extLst>
          </p:cNvPr>
          <p:cNvSpPr txBox="1"/>
          <p:nvPr/>
        </p:nvSpPr>
        <p:spPr>
          <a:xfrm>
            <a:off x="0" y="719884"/>
            <a:ext cx="12192000" cy="1362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Pour représenter le schéma de Lewis des ions, la même règle s'applique.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Par exemple la représentation de Lewis de l'atome oxygène </a:t>
            </a:r>
            <a:r>
              <a:rPr lang="fr-FR" sz="2400" b="1" dirty="0">
                <a:effectLst/>
                <a:latin typeface="Comic Sans MS" panose="030F0702030302020204" pitchFamily="66" charset="0"/>
                <a:ea typeface="Calibri" panose="020F0502020204030204" pitchFamily="34" charset="0"/>
                <a:cs typeface="Arial" panose="020B0604020202020204" pitchFamily="34" charset="0"/>
              </a:rPr>
              <a:t>O</a:t>
            </a:r>
            <a:r>
              <a:rPr lang="fr-FR" sz="2400" dirty="0">
                <a:effectLst/>
                <a:latin typeface="Comic Sans MS" panose="030F0702030302020204" pitchFamily="66" charset="0"/>
                <a:ea typeface="Calibri" panose="020F0502020204030204" pitchFamily="34" charset="0"/>
                <a:cs typeface="Arial" panose="020B0604020202020204" pitchFamily="34" charset="0"/>
              </a:rPr>
              <a:t> de formule électronique </a:t>
            </a:r>
            <a:r>
              <a:rPr lang="fr-FR" sz="2400" b="1" dirty="0">
                <a:effectLst/>
                <a:latin typeface="Comic Sans MS" panose="030F0702030302020204" pitchFamily="66" charset="0"/>
                <a:ea typeface="Calibri" panose="020F0502020204030204" pitchFamily="34" charset="0"/>
                <a:cs typeface="Arial" panose="020B0604020202020204" pitchFamily="34" charset="0"/>
              </a:rPr>
              <a:t>1s</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2s</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2p</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4</a:t>
            </a:r>
            <a:r>
              <a:rPr lang="fr-FR" sz="2400" dirty="0">
                <a:effectLst/>
                <a:latin typeface="Comic Sans MS" panose="030F0702030302020204" pitchFamily="66" charset="0"/>
                <a:ea typeface="Calibri" panose="020F0502020204030204" pitchFamily="34" charset="0"/>
                <a:cs typeface="Arial" panose="020B0604020202020204" pitchFamily="34" charset="0"/>
              </a:rPr>
              <a:t> est: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ECA35CF5-017E-7648-9A24-C0BA2A5F7B29}"/>
              </a:ext>
            </a:extLst>
          </p:cNvPr>
          <p:cNvSpPr txBox="1"/>
          <p:nvPr/>
        </p:nvSpPr>
        <p:spPr>
          <a:xfrm>
            <a:off x="0" y="3772852"/>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Pour devenir stable, l'atome d'oxygène peut capturer 2 électrons pour devenir l'ion oxygène </a:t>
            </a:r>
            <a:r>
              <a:rPr lang="fr-FR" sz="2400" b="1" dirty="0">
                <a:effectLst/>
                <a:latin typeface="Comic Sans MS" panose="030F0702030302020204" pitchFamily="66" charset="0"/>
                <a:ea typeface="Calibri" panose="020F0502020204030204" pitchFamily="34" charset="0"/>
                <a:cs typeface="Arial" panose="020B0604020202020204" pitchFamily="34" charset="0"/>
              </a:rPr>
              <a:t>O</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de formule électronique </a:t>
            </a:r>
            <a:r>
              <a:rPr lang="fr-FR" sz="2400" b="1" dirty="0">
                <a:effectLst/>
                <a:latin typeface="Comic Sans MS" panose="030F0702030302020204" pitchFamily="66" charset="0"/>
                <a:ea typeface="Calibri" panose="020F0502020204030204" pitchFamily="34" charset="0"/>
                <a:cs typeface="Arial" panose="020B0604020202020204" pitchFamily="34" charset="0"/>
              </a:rPr>
              <a:t>1s</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2s</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2p</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6</a:t>
            </a:r>
            <a:r>
              <a:rPr lang="fr-FR" sz="2400" dirty="0">
                <a:effectLst/>
                <a:latin typeface="Comic Sans MS" panose="030F0702030302020204" pitchFamily="66" charset="0"/>
                <a:ea typeface="Calibri" panose="020F0502020204030204" pitchFamily="34" charset="0"/>
                <a:cs typeface="Arial" panose="020B0604020202020204" pitchFamily="34" charset="0"/>
              </a:rPr>
              <a:t>. Sa représentation de Lewis s'écrira: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e 7">
            <a:extLst>
              <a:ext uri="{FF2B5EF4-FFF2-40B4-BE49-F238E27FC236}">
                <a16:creationId xmlns:a16="http://schemas.microsoft.com/office/drawing/2014/main" id="{83497861-1490-CBC9-2047-8835B9ADD0EB}"/>
              </a:ext>
            </a:extLst>
          </p:cNvPr>
          <p:cNvGrpSpPr/>
          <p:nvPr/>
        </p:nvGrpSpPr>
        <p:grpSpPr>
          <a:xfrm>
            <a:off x="5368413" y="2448099"/>
            <a:ext cx="1455174" cy="860322"/>
            <a:chOff x="0" y="0"/>
            <a:chExt cx="421640" cy="242514"/>
          </a:xfrm>
        </p:grpSpPr>
        <p:grpSp>
          <p:nvGrpSpPr>
            <p:cNvPr id="9" name="Groupe 8">
              <a:extLst>
                <a:ext uri="{FF2B5EF4-FFF2-40B4-BE49-F238E27FC236}">
                  <a16:creationId xmlns:a16="http://schemas.microsoft.com/office/drawing/2014/main" id="{F49DCC61-CB60-D6E2-BC91-D5A3E28AB0FB}"/>
                </a:ext>
              </a:extLst>
            </p:cNvPr>
            <p:cNvGrpSpPr/>
            <p:nvPr/>
          </p:nvGrpSpPr>
          <p:grpSpPr>
            <a:xfrm>
              <a:off x="0" y="12755"/>
              <a:ext cx="421640" cy="227965"/>
              <a:chOff x="0" y="14050"/>
              <a:chExt cx="421830" cy="228733"/>
            </a:xfrm>
          </p:grpSpPr>
          <p:sp>
            <p:nvSpPr>
              <p:cNvPr id="12" name="Zone de texte 2775">
                <a:extLst>
                  <a:ext uri="{FF2B5EF4-FFF2-40B4-BE49-F238E27FC236}">
                    <a16:creationId xmlns:a16="http://schemas.microsoft.com/office/drawing/2014/main" id="{BA3A0A64-0F7B-871E-F00A-4731C3E7F88C}"/>
                  </a:ext>
                </a:extLst>
              </p:cNvPr>
              <p:cNvSpPr txBox="1"/>
              <p:nvPr/>
            </p:nvSpPr>
            <p:spPr>
              <a:xfrm>
                <a:off x="82751" y="14050"/>
                <a:ext cx="253427" cy="22873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4400" b="1" dirty="0">
                    <a:effectLst/>
                    <a:latin typeface="Comic Sans MS" panose="030F0702030302020204" pitchFamily="66" charset="0"/>
                    <a:ea typeface="Calibri" panose="020F0502020204030204" pitchFamily="34" charset="0"/>
                    <a:cs typeface="Times New Roman" panose="02020603050405020304" pitchFamily="18" charset="0"/>
                  </a:rPr>
                  <a:t>O</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Ellipse 12">
                <a:extLst>
                  <a:ext uri="{FF2B5EF4-FFF2-40B4-BE49-F238E27FC236}">
                    <a16:creationId xmlns:a16="http://schemas.microsoft.com/office/drawing/2014/main" id="{06E29E3C-57F1-76C9-D0BC-BB5BF5C08915}"/>
                  </a:ext>
                </a:extLst>
              </p:cNvPr>
              <p:cNvSpPr/>
              <p:nvPr/>
            </p:nvSpPr>
            <p:spPr>
              <a:xfrm>
                <a:off x="33928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4" name="Ellipse 13">
                <a:extLst>
                  <a:ext uri="{FF2B5EF4-FFF2-40B4-BE49-F238E27FC236}">
                    <a16:creationId xmlns:a16="http://schemas.microsoft.com/office/drawing/2014/main" id="{4D276CD1-00FE-9E84-D09D-8D025CE20A85}"/>
                  </a:ext>
                </a:extLst>
              </p:cNvPr>
              <p:cNvSpPr/>
              <p:nvPr/>
            </p:nvSpPr>
            <p:spPr>
              <a:xfrm>
                <a:off x="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cxnSp>
          <p:nvCxnSpPr>
            <p:cNvPr id="10" name="Connecteur droit 9">
              <a:extLst>
                <a:ext uri="{FF2B5EF4-FFF2-40B4-BE49-F238E27FC236}">
                  <a16:creationId xmlns:a16="http://schemas.microsoft.com/office/drawing/2014/main" id="{CF310815-09A1-B84E-E037-7FFB93A4D828}"/>
                </a:ext>
              </a:extLst>
            </p:cNvPr>
            <p:cNvCxnSpPr/>
            <p:nvPr/>
          </p:nvCxnSpPr>
          <p:spPr>
            <a:xfrm rot="10800000">
              <a:off x="114465" y="242514"/>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72CE4380-3A00-593B-DCDB-4F2186B216A1}"/>
                </a:ext>
              </a:extLst>
            </p:cNvPr>
            <p:cNvCxnSpPr/>
            <p:nvPr/>
          </p:nvCxnSpPr>
          <p:spPr>
            <a:xfrm rot="10800000">
              <a:off x="114465" y="0"/>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e 14">
            <a:extLst>
              <a:ext uri="{FF2B5EF4-FFF2-40B4-BE49-F238E27FC236}">
                <a16:creationId xmlns:a16="http://schemas.microsoft.com/office/drawing/2014/main" id="{3A31EAE7-1C6C-A406-122A-3409D3E62292}"/>
              </a:ext>
            </a:extLst>
          </p:cNvPr>
          <p:cNvGrpSpPr/>
          <p:nvPr/>
        </p:nvGrpSpPr>
        <p:grpSpPr>
          <a:xfrm>
            <a:off x="5573913" y="4992921"/>
            <a:ext cx="1606344" cy="1362103"/>
            <a:chOff x="0" y="0"/>
            <a:chExt cx="730671" cy="390823"/>
          </a:xfrm>
        </p:grpSpPr>
        <p:grpSp>
          <p:nvGrpSpPr>
            <p:cNvPr id="16" name="Groupe 15">
              <a:extLst>
                <a:ext uri="{FF2B5EF4-FFF2-40B4-BE49-F238E27FC236}">
                  <a16:creationId xmlns:a16="http://schemas.microsoft.com/office/drawing/2014/main" id="{6822FABD-5C03-900A-9C29-5082DD8B5F80}"/>
                </a:ext>
              </a:extLst>
            </p:cNvPr>
            <p:cNvGrpSpPr/>
            <p:nvPr/>
          </p:nvGrpSpPr>
          <p:grpSpPr>
            <a:xfrm>
              <a:off x="0" y="144726"/>
              <a:ext cx="527686" cy="246097"/>
              <a:chOff x="0" y="0"/>
              <a:chExt cx="273078" cy="246097"/>
            </a:xfrm>
          </p:grpSpPr>
          <p:cxnSp>
            <p:nvCxnSpPr>
              <p:cNvPr id="18" name="Connecteur droit 17">
                <a:extLst>
                  <a:ext uri="{FF2B5EF4-FFF2-40B4-BE49-F238E27FC236}">
                    <a16:creationId xmlns:a16="http://schemas.microsoft.com/office/drawing/2014/main" id="{0AA7C17E-CB29-AF05-CECA-F0A0A3440B0C}"/>
                  </a:ext>
                </a:extLst>
              </p:cNvPr>
              <p:cNvCxnSpPr/>
              <p:nvPr/>
            </p:nvCxnSpPr>
            <p:spPr>
              <a:xfrm rot="10800000">
                <a:off x="47708" y="0"/>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e 18">
                <a:extLst>
                  <a:ext uri="{FF2B5EF4-FFF2-40B4-BE49-F238E27FC236}">
                    <a16:creationId xmlns:a16="http://schemas.microsoft.com/office/drawing/2014/main" id="{9F75F1F7-BDEB-F927-49D2-1F6E32FE6CD0}"/>
                  </a:ext>
                </a:extLst>
              </p:cNvPr>
              <p:cNvGrpSpPr/>
              <p:nvPr/>
            </p:nvGrpSpPr>
            <p:grpSpPr>
              <a:xfrm>
                <a:off x="0" y="12756"/>
                <a:ext cx="273078" cy="233341"/>
                <a:chOff x="0" y="78614"/>
                <a:chExt cx="273078" cy="233341"/>
              </a:xfrm>
            </p:grpSpPr>
            <p:sp>
              <p:nvSpPr>
                <p:cNvPr id="20" name="Zone de texte 2787">
                  <a:extLst>
                    <a:ext uri="{FF2B5EF4-FFF2-40B4-BE49-F238E27FC236}">
                      <a16:creationId xmlns:a16="http://schemas.microsoft.com/office/drawing/2014/main" id="{6436A340-718E-B58D-E6B1-7BB4A8EA8A8D}"/>
                    </a:ext>
                  </a:extLst>
                </p:cNvPr>
                <p:cNvSpPr txBox="1"/>
                <p:nvPr/>
              </p:nvSpPr>
              <p:spPr>
                <a:xfrm>
                  <a:off x="13289" y="78614"/>
                  <a:ext cx="253313" cy="22844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4400" b="1" dirty="0">
                      <a:effectLst/>
                      <a:latin typeface="Comic Sans MS" panose="030F0702030302020204" pitchFamily="66" charset="0"/>
                      <a:ea typeface="Calibri" panose="020F0502020204030204" pitchFamily="34" charset="0"/>
                      <a:cs typeface="Times New Roman" panose="02020603050405020304" pitchFamily="18" charset="0"/>
                    </a:rPr>
                    <a:t>O</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Connecteur droit 20">
                  <a:extLst>
                    <a:ext uri="{FF2B5EF4-FFF2-40B4-BE49-F238E27FC236}">
                      <a16:creationId xmlns:a16="http://schemas.microsoft.com/office/drawing/2014/main" id="{73B2A420-03B9-591F-276F-A6DCF4DC7014}"/>
                    </a:ext>
                  </a:extLst>
                </p:cNvPr>
                <p:cNvCxnSpPr/>
                <p:nvPr/>
              </p:nvCxnSpPr>
              <p:spPr>
                <a:xfrm rot="16200000">
                  <a:off x="-88900" y="193216"/>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0F376AEE-9285-006C-8891-A63754CC17D0}"/>
                    </a:ext>
                  </a:extLst>
                </p:cNvPr>
                <p:cNvCxnSpPr/>
                <p:nvPr/>
              </p:nvCxnSpPr>
              <p:spPr>
                <a:xfrm rot="16200000">
                  <a:off x="184178" y="193216"/>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DE14357-EEBA-ABAF-9890-443113A79360}"/>
                    </a:ext>
                  </a:extLst>
                </p:cNvPr>
                <p:cNvCxnSpPr/>
                <p:nvPr/>
              </p:nvCxnSpPr>
              <p:spPr>
                <a:xfrm rot="10800000">
                  <a:off x="44752" y="311955"/>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 name="Zone de texte 2791">
              <a:extLst>
                <a:ext uri="{FF2B5EF4-FFF2-40B4-BE49-F238E27FC236}">
                  <a16:creationId xmlns:a16="http://schemas.microsoft.com/office/drawing/2014/main" id="{845B0254-FCDE-E24B-727C-F7C805B7AF1E}"/>
                </a:ext>
              </a:extLst>
            </p:cNvPr>
            <p:cNvSpPr txBox="1"/>
            <p:nvPr/>
          </p:nvSpPr>
          <p:spPr>
            <a:xfrm>
              <a:off x="505322" y="0"/>
              <a:ext cx="225349" cy="22535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800">
                  <a:effectLst/>
                  <a:latin typeface="Comic Sans MS" panose="030F0702030302020204" pitchFamily="66" charset="0"/>
                  <a:ea typeface="Calibri" panose="020F0502020204030204" pitchFamily="34" charset="0"/>
                  <a:cs typeface="Times New Roman" panose="02020603050405020304" pitchFamily="18" charset="0"/>
                </a:rPr>
                <a:t>2</a:t>
              </a:r>
              <a:r>
                <a:rPr lang="fr-FR" sz="2800">
                  <a:effectLst/>
                  <a:latin typeface="Comic Sans MS" panose="030F0702030302020204" pitchFamily="66" charset="0"/>
                  <a:ea typeface="Calibri" panose="020F0502020204030204" pitchFamily="34" charset="0"/>
                  <a:cs typeface="Times New Roman" panose="02020603050405020304" pitchFamily="18" charset="0"/>
                  <a:sym typeface="SymbolGD" panose="05010101010101010101" pitchFamily="2" charset="2"/>
                </a:rPr>
                <a:t></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09029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BFD662B-8C2B-E468-22CB-5B30CABF43CC}"/>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Représentation de Lewis des molécules</a:t>
            </a:r>
            <a:endParaRPr lang="fr-FR" sz="3200" dirty="0"/>
          </a:p>
        </p:txBody>
      </p:sp>
      <p:sp>
        <p:nvSpPr>
          <p:cNvPr id="5" name="ZoneTexte 4">
            <a:extLst>
              <a:ext uri="{FF2B5EF4-FFF2-40B4-BE49-F238E27FC236}">
                <a16:creationId xmlns:a16="http://schemas.microsoft.com/office/drawing/2014/main" id="{BF5F977F-A0BD-C5AF-333E-E34E451F7D94}"/>
              </a:ext>
            </a:extLst>
          </p:cNvPr>
          <p:cNvSpPr txBox="1"/>
          <p:nvPr/>
        </p:nvSpPr>
        <p:spPr>
          <a:xfrm>
            <a:off x="0" y="762602"/>
            <a:ext cx="12113342" cy="572419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représentation de Lewis d'une molécule s'établit en assemblant les représentations de Lewis des atomes.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doublet liant est constitué de deux électrons mis en commun dans une liaison covalente.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doublet non liant est formé de deux électrons de la couche externe qui ne sont pas engagés dans une liaison covalente. Ils n’appartiennent qu’à un seul 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représentation de Lewis des molécules </a:t>
            </a:r>
            <a:r>
              <a:rPr lang="fr-FR" sz="2400" dirty="0">
                <a:effectLst/>
                <a:latin typeface="Comic Sans MS" panose="030F0702030302020204" pitchFamily="66" charset="0"/>
                <a:ea typeface="Calibri" panose="020F0502020204030204" pitchFamily="34" charset="0"/>
                <a:cs typeface="Arial" panose="020B0604020202020204" pitchFamily="34" charset="0"/>
              </a:rPr>
              <a:t>indique l’organisation des électrons de valence de chaque atome et p</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ermet de représenter les doublets liants et non liants d’une molécule.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Les doublets liants se représentent par un trait entre les symboles des atomes et les doublets non liants se représentent par un trait à côté du symbole de cet atome.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Au sein d’une molécule, les atomes ont alors une couche de valence saturée à 2 ou 8 électrons.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2331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930AB76-2513-9F3C-E822-42463559A5E2}"/>
              </a:ext>
            </a:extLst>
          </p:cNvPr>
          <p:cNvSpPr txBox="1"/>
          <p:nvPr/>
        </p:nvSpPr>
        <p:spPr>
          <a:xfrm>
            <a:off x="0" y="0"/>
            <a:ext cx="12192000" cy="1362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Au sein d’une molécule, les atomes ont alors une couche de valence saturée à 2 ou 8 électrons.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distingue trois types de liaison.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descr="Une image contenant table&#10;&#10;Description générée automatiquement">
            <a:extLst>
              <a:ext uri="{FF2B5EF4-FFF2-40B4-BE49-F238E27FC236}">
                <a16:creationId xmlns:a16="http://schemas.microsoft.com/office/drawing/2014/main" id="{AC342085-516B-521D-BA32-5C7712630725}"/>
              </a:ext>
            </a:extLst>
          </p:cNvPr>
          <p:cNvPicPr>
            <a:picLocks noChangeAspect="1"/>
          </p:cNvPicPr>
          <p:nvPr/>
        </p:nvPicPr>
        <p:blipFill>
          <a:blip r:embed="rId2"/>
          <a:stretch>
            <a:fillRect/>
          </a:stretch>
        </p:blipFill>
        <p:spPr>
          <a:xfrm>
            <a:off x="618172" y="1971032"/>
            <a:ext cx="10955656" cy="2753032"/>
          </a:xfrm>
          <a:prstGeom prst="rect">
            <a:avLst/>
          </a:prstGeom>
        </p:spPr>
      </p:pic>
      <p:sp>
        <p:nvSpPr>
          <p:cNvPr id="6" name="ZoneTexte 5">
            <a:extLst>
              <a:ext uri="{FF2B5EF4-FFF2-40B4-BE49-F238E27FC236}">
                <a16:creationId xmlns:a16="http://schemas.microsoft.com/office/drawing/2014/main" id="{77960D93-CCCE-BAD7-C6A7-E6282A5963C9}"/>
              </a:ext>
            </a:extLst>
          </p:cNvPr>
          <p:cNvSpPr txBox="1"/>
          <p:nvPr/>
        </p:nvSpPr>
        <p:spPr>
          <a:xfrm>
            <a:off x="0" y="5258221"/>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 partir de la représentation de Lewis d’un atome on peut en déduire celle d’une molécule.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3921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2" name="Tableau 1">
            <a:extLst>
              <a:ext uri="{FF2B5EF4-FFF2-40B4-BE49-F238E27FC236}">
                <a16:creationId xmlns:a16="http://schemas.microsoft.com/office/drawing/2014/main" id="{813AE6DC-ABB2-B248-B82A-8DF707506D7A}"/>
              </a:ext>
            </a:extLst>
          </p:cNvPr>
          <p:cNvGraphicFramePr>
            <a:graphicFrameLocks noGrp="1"/>
          </p:cNvGraphicFramePr>
          <p:nvPr>
            <p:extLst>
              <p:ext uri="{D42A27DB-BD31-4B8C-83A1-F6EECF244321}">
                <p14:modId xmlns:p14="http://schemas.microsoft.com/office/powerpoint/2010/main" val="567533179"/>
              </p:ext>
            </p:extLst>
          </p:nvPr>
        </p:nvGraphicFramePr>
        <p:xfrm>
          <a:off x="2032000" y="137845"/>
          <a:ext cx="8128000" cy="125598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857328786"/>
                    </a:ext>
                  </a:extLst>
                </a:gridCol>
                <a:gridCol w="4064000">
                  <a:extLst>
                    <a:ext uri="{9D8B030D-6E8A-4147-A177-3AD203B41FA5}">
                      <a16:colId xmlns:a16="http://schemas.microsoft.com/office/drawing/2014/main" val="3299364834"/>
                    </a:ext>
                  </a:extLst>
                </a:gridCol>
              </a:tblGrid>
              <a:tr h="806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lt1"/>
                        </a:solidFill>
                        <a:effectLst/>
                        <a:latin typeface="+mn-lt"/>
                        <a:ea typeface="+mn-ea"/>
                        <a:cs typeface="+mn-cs"/>
                      </a:endParaRPr>
                    </a:p>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6448891"/>
                  </a:ext>
                </a:extLst>
              </a:tr>
              <a:tr h="449934">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Atome d'hydrogène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Molécule de dihydrogène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540120"/>
                  </a:ext>
                </a:extLst>
              </a:tr>
            </a:tbl>
          </a:graphicData>
        </a:graphic>
      </p:graphicFrame>
      <p:graphicFrame>
        <p:nvGraphicFramePr>
          <p:cNvPr id="3" name="Tableau 2">
            <a:extLst>
              <a:ext uri="{FF2B5EF4-FFF2-40B4-BE49-F238E27FC236}">
                <a16:creationId xmlns:a16="http://schemas.microsoft.com/office/drawing/2014/main" id="{6809207A-A193-A938-496F-22078296E70C}"/>
              </a:ext>
            </a:extLst>
          </p:cNvPr>
          <p:cNvGraphicFramePr>
            <a:graphicFrameLocks noGrp="1"/>
          </p:cNvGraphicFramePr>
          <p:nvPr>
            <p:extLst>
              <p:ext uri="{D42A27DB-BD31-4B8C-83A1-F6EECF244321}">
                <p14:modId xmlns:p14="http://schemas.microsoft.com/office/powerpoint/2010/main" val="2998812521"/>
              </p:ext>
            </p:extLst>
          </p:nvPr>
        </p:nvGraphicFramePr>
        <p:xfrm>
          <a:off x="2036917" y="1637472"/>
          <a:ext cx="8128000" cy="147248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857328786"/>
                    </a:ext>
                  </a:extLst>
                </a:gridCol>
                <a:gridCol w="4064000">
                  <a:extLst>
                    <a:ext uri="{9D8B030D-6E8A-4147-A177-3AD203B41FA5}">
                      <a16:colId xmlns:a16="http://schemas.microsoft.com/office/drawing/2014/main" val="3299364834"/>
                    </a:ext>
                  </a:extLst>
                </a:gridCol>
              </a:tblGrid>
              <a:tr h="101272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6448891"/>
                  </a:ext>
                </a:extLst>
              </a:tr>
              <a:tr h="459767">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Atome d’oxygène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Molécule de </a:t>
                      </a:r>
                      <a:r>
                        <a:rPr lang="fr-FR" sz="2400" kern="1200" dirty="0">
                          <a:solidFill>
                            <a:schemeClr val="tx1"/>
                          </a:solidFill>
                          <a:effectLst/>
                          <a:latin typeface="Comic Sans MS" panose="030F0702030302020204" pitchFamily="66" charset="0"/>
                          <a:ea typeface="+mn-ea"/>
                          <a:cs typeface="Arial" panose="020B0604020202020204" pitchFamily="34" charset="0"/>
                        </a:rPr>
                        <a:t>dioxygène</a:t>
                      </a:r>
                      <a:endParaRPr lang="fr-FR" sz="2400" kern="1200" dirty="0">
                        <a:solidFill>
                          <a:schemeClr val="tx1"/>
                        </a:solidFill>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540120"/>
                  </a:ext>
                </a:extLst>
              </a:tr>
            </a:tbl>
          </a:graphicData>
        </a:graphic>
      </p:graphicFrame>
      <p:graphicFrame>
        <p:nvGraphicFramePr>
          <p:cNvPr id="4" name="Tableau 3">
            <a:extLst>
              <a:ext uri="{FF2B5EF4-FFF2-40B4-BE49-F238E27FC236}">
                <a16:creationId xmlns:a16="http://schemas.microsoft.com/office/drawing/2014/main" id="{DDB25176-C8FD-B6D0-2612-5D6BF9EB22C4}"/>
              </a:ext>
            </a:extLst>
          </p:cNvPr>
          <p:cNvGraphicFramePr>
            <a:graphicFrameLocks noGrp="1"/>
          </p:cNvGraphicFramePr>
          <p:nvPr>
            <p:extLst>
              <p:ext uri="{D42A27DB-BD31-4B8C-83A1-F6EECF244321}">
                <p14:modId xmlns:p14="http://schemas.microsoft.com/office/powerpoint/2010/main" val="3550977603"/>
              </p:ext>
            </p:extLst>
          </p:nvPr>
        </p:nvGraphicFramePr>
        <p:xfrm>
          <a:off x="2028585" y="3299839"/>
          <a:ext cx="8128000" cy="146129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857328786"/>
                    </a:ext>
                  </a:extLst>
                </a:gridCol>
                <a:gridCol w="4064000">
                  <a:extLst>
                    <a:ext uri="{9D8B030D-6E8A-4147-A177-3AD203B41FA5}">
                      <a16:colId xmlns:a16="http://schemas.microsoft.com/office/drawing/2014/main" val="3299364834"/>
                    </a:ext>
                  </a:extLst>
                </a:gridCol>
              </a:tblGrid>
              <a:tr h="957529">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6448891"/>
                  </a:ext>
                </a:extLst>
              </a:tr>
              <a:tr h="503769">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Atome d’azote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Molécule de diazote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540120"/>
                  </a:ext>
                </a:extLst>
              </a:tr>
            </a:tbl>
          </a:graphicData>
        </a:graphic>
      </p:graphicFrame>
      <p:graphicFrame>
        <p:nvGraphicFramePr>
          <p:cNvPr id="5" name="Tableau 4">
            <a:extLst>
              <a:ext uri="{FF2B5EF4-FFF2-40B4-BE49-F238E27FC236}">
                <a16:creationId xmlns:a16="http://schemas.microsoft.com/office/drawing/2014/main" id="{F963A5B2-8419-B3F8-7E49-8FC8C52DB2F4}"/>
              </a:ext>
            </a:extLst>
          </p:cNvPr>
          <p:cNvGraphicFramePr>
            <a:graphicFrameLocks noGrp="1"/>
          </p:cNvGraphicFramePr>
          <p:nvPr>
            <p:extLst>
              <p:ext uri="{D42A27DB-BD31-4B8C-83A1-F6EECF244321}">
                <p14:modId xmlns:p14="http://schemas.microsoft.com/office/powerpoint/2010/main" val="2896889016"/>
              </p:ext>
            </p:extLst>
          </p:nvPr>
        </p:nvGraphicFramePr>
        <p:xfrm>
          <a:off x="1091473" y="4886633"/>
          <a:ext cx="10461522" cy="1740457"/>
        </p:xfrm>
        <a:graphic>
          <a:graphicData uri="http://schemas.openxmlformats.org/drawingml/2006/table">
            <a:tbl>
              <a:tblPr firstRow="1" bandRow="1">
                <a:tableStyleId>{5C22544A-7EE6-4342-B048-85BDC9FD1C3A}</a:tableStyleId>
              </a:tblPr>
              <a:tblGrid>
                <a:gridCol w="3266494">
                  <a:extLst>
                    <a:ext uri="{9D8B030D-6E8A-4147-A177-3AD203B41FA5}">
                      <a16:colId xmlns:a16="http://schemas.microsoft.com/office/drawing/2014/main" val="3857328786"/>
                    </a:ext>
                  </a:extLst>
                </a:gridCol>
                <a:gridCol w="3173635">
                  <a:extLst>
                    <a:ext uri="{9D8B030D-6E8A-4147-A177-3AD203B41FA5}">
                      <a16:colId xmlns:a16="http://schemas.microsoft.com/office/drawing/2014/main" val="255171536"/>
                    </a:ext>
                  </a:extLst>
                </a:gridCol>
                <a:gridCol w="4021393">
                  <a:extLst>
                    <a:ext uri="{9D8B030D-6E8A-4147-A177-3AD203B41FA5}">
                      <a16:colId xmlns:a16="http://schemas.microsoft.com/office/drawing/2014/main" val="3299364834"/>
                    </a:ext>
                  </a:extLst>
                </a:gridCol>
              </a:tblGrid>
              <a:tr h="1367267">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6448891"/>
                  </a:ext>
                </a:extLst>
              </a:tr>
              <a:tr h="370840">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Atome d'hydrogène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kern="1200" dirty="0">
                          <a:solidFill>
                            <a:schemeClr val="tx1"/>
                          </a:solidFill>
                          <a:effectLst/>
                          <a:latin typeface="Comic Sans MS" panose="030F0702030302020204" pitchFamily="66" charset="0"/>
                          <a:ea typeface="+mn-ea"/>
                          <a:cs typeface="Arial" panose="020B0604020202020204" pitchFamily="34" charset="0"/>
                        </a:rPr>
                        <a:t>Atome d'oxygène</a:t>
                      </a:r>
                      <a:endParaRPr lang="fr-FR" sz="2400" kern="1200" dirty="0">
                        <a:solidFill>
                          <a:schemeClr val="tx1"/>
                        </a:solidFill>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Molécule d’eau</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540120"/>
                  </a:ext>
                </a:extLst>
              </a:tr>
            </a:tbl>
          </a:graphicData>
        </a:graphic>
      </p:graphicFrame>
      <p:grpSp>
        <p:nvGrpSpPr>
          <p:cNvPr id="6" name="Groupe 5">
            <a:extLst>
              <a:ext uri="{FF2B5EF4-FFF2-40B4-BE49-F238E27FC236}">
                <a16:creationId xmlns:a16="http://schemas.microsoft.com/office/drawing/2014/main" id="{2BCAA40D-090A-F289-FD3B-902559BA7A87}"/>
              </a:ext>
            </a:extLst>
          </p:cNvPr>
          <p:cNvGrpSpPr/>
          <p:nvPr/>
        </p:nvGrpSpPr>
        <p:grpSpPr>
          <a:xfrm>
            <a:off x="5596056" y="5268244"/>
            <a:ext cx="993058" cy="614516"/>
            <a:chOff x="0" y="0"/>
            <a:chExt cx="421640" cy="242514"/>
          </a:xfrm>
        </p:grpSpPr>
        <p:grpSp>
          <p:nvGrpSpPr>
            <p:cNvPr id="7" name="Groupe 6">
              <a:extLst>
                <a:ext uri="{FF2B5EF4-FFF2-40B4-BE49-F238E27FC236}">
                  <a16:creationId xmlns:a16="http://schemas.microsoft.com/office/drawing/2014/main" id="{73E9962C-D77C-FD33-3CD4-6562FF824491}"/>
                </a:ext>
              </a:extLst>
            </p:cNvPr>
            <p:cNvGrpSpPr/>
            <p:nvPr/>
          </p:nvGrpSpPr>
          <p:grpSpPr>
            <a:xfrm>
              <a:off x="0" y="12755"/>
              <a:ext cx="421640" cy="227965"/>
              <a:chOff x="0" y="14050"/>
              <a:chExt cx="421830" cy="228733"/>
            </a:xfrm>
          </p:grpSpPr>
          <p:sp>
            <p:nvSpPr>
              <p:cNvPr id="10" name="Zone de texte 2775">
                <a:extLst>
                  <a:ext uri="{FF2B5EF4-FFF2-40B4-BE49-F238E27FC236}">
                    <a16:creationId xmlns:a16="http://schemas.microsoft.com/office/drawing/2014/main" id="{86104E22-76B2-4DC9-4BFE-5F849E3638DD}"/>
                  </a:ext>
                </a:extLst>
              </p:cNvPr>
              <p:cNvSpPr txBox="1"/>
              <p:nvPr/>
            </p:nvSpPr>
            <p:spPr>
              <a:xfrm>
                <a:off x="82751" y="14050"/>
                <a:ext cx="253427" cy="22873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600" b="1" dirty="0">
                    <a:effectLst/>
                    <a:latin typeface="Comic Sans MS" panose="030F0702030302020204" pitchFamily="66" charset="0"/>
                    <a:ea typeface="Calibri" panose="020F0502020204030204" pitchFamily="34" charset="0"/>
                    <a:cs typeface="Times New Roman" panose="02020603050405020304" pitchFamily="18" charset="0"/>
                  </a:rPr>
                  <a:t>O</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Ellipse 10">
                <a:extLst>
                  <a:ext uri="{FF2B5EF4-FFF2-40B4-BE49-F238E27FC236}">
                    <a16:creationId xmlns:a16="http://schemas.microsoft.com/office/drawing/2014/main" id="{9E408662-EA7A-B135-B64E-7A40F4C29A4D}"/>
                  </a:ext>
                </a:extLst>
              </p:cNvPr>
              <p:cNvSpPr/>
              <p:nvPr/>
            </p:nvSpPr>
            <p:spPr>
              <a:xfrm>
                <a:off x="33928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sp>
            <p:nvSpPr>
              <p:cNvPr id="12" name="Ellipse 11">
                <a:extLst>
                  <a:ext uri="{FF2B5EF4-FFF2-40B4-BE49-F238E27FC236}">
                    <a16:creationId xmlns:a16="http://schemas.microsoft.com/office/drawing/2014/main" id="{D21145A5-F27D-69E1-D8BA-E0C098E564A1}"/>
                  </a:ext>
                </a:extLst>
              </p:cNvPr>
              <p:cNvSpPr/>
              <p:nvPr/>
            </p:nvSpPr>
            <p:spPr>
              <a:xfrm>
                <a:off x="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grpSp>
        <p:cxnSp>
          <p:nvCxnSpPr>
            <p:cNvPr id="8" name="Connecteur droit 7">
              <a:extLst>
                <a:ext uri="{FF2B5EF4-FFF2-40B4-BE49-F238E27FC236}">
                  <a16:creationId xmlns:a16="http://schemas.microsoft.com/office/drawing/2014/main" id="{280672E2-4BA8-DCA9-8C37-F6EF3F82F258}"/>
                </a:ext>
              </a:extLst>
            </p:cNvPr>
            <p:cNvCxnSpPr/>
            <p:nvPr/>
          </p:nvCxnSpPr>
          <p:spPr>
            <a:xfrm rot="10800000">
              <a:off x="114465" y="242514"/>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E0624D0-57B8-B5B6-20B4-0F18A1DCB130}"/>
                </a:ext>
              </a:extLst>
            </p:cNvPr>
            <p:cNvCxnSpPr/>
            <p:nvPr/>
          </p:nvCxnSpPr>
          <p:spPr>
            <a:xfrm rot="10800000">
              <a:off x="114465" y="0"/>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e 13">
            <a:extLst>
              <a:ext uri="{FF2B5EF4-FFF2-40B4-BE49-F238E27FC236}">
                <a16:creationId xmlns:a16="http://schemas.microsoft.com/office/drawing/2014/main" id="{1F139E20-D409-E6DB-0AF2-B3497A863E59}"/>
              </a:ext>
            </a:extLst>
          </p:cNvPr>
          <p:cNvGrpSpPr/>
          <p:nvPr/>
        </p:nvGrpSpPr>
        <p:grpSpPr>
          <a:xfrm>
            <a:off x="2247530" y="5286677"/>
            <a:ext cx="798248" cy="577650"/>
            <a:chOff x="82751" y="14050"/>
            <a:chExt cx="339079" cy="228733"/>
          </a:xfrm>
        </p:grpSpPr>
        <p:sp>
          <p:nvSpPr>
            <p:cNvPr id="17" name="Zone de texte 2775">
              <a:extLst>
                <a:ext uri="{FF2B5EF4-FFF2-40B4-BE49-F238E27FC236}">
                  <a16:creationId xmlns:a16="http://schemas.microsoft.com/office/drawing/2014/main" id="{0357A97D-F2DE-8C2C-85E0-27943A8A21E1}"/>
                </a:ext>
              </a:extLst>
            </p:cNvPr>
            <p:cNvSpPr txBox="1"/>
            <p:nvPr/>
          </p:nvSpPr>
          <p:spPr>
            <a:xfrm>
              <a:off x="82751" y="14050"/>
              <a:ext cx="253427" cy="22873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600" b="1" dirty="0">
                  <a:effectLst/>
                  <a:latin typeface="Comic Sans MS" panose="030F0702030302020204" pitchFamily="66" charset="0"/>
                  <a:ea typeface="Calibri" panose="020F0502020204030204" pitchFamily="34" charset="0"/>
                  <a:cs typeface="Times New Roman" panose="02020603050405020304" pitchFamily="18" charset="0"/>
                </a:rPr>
                <a:t>H</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Ellipse 17">
              <a:extLst>
                <a:ext uri="{FF2B5EF4-FFF2-40B4-BE49-F238E27FC236}">
                  <a16:creationId xmlns:a16="http://schemas.microsoft.com/office/drawing/2014/main" id="{9ED81849-006C-1265-C664-0CAA2350D380}"/>
                </a:ext>
              </a:extLst>
            </p:cNvPr>
            <p:cNvSpPr/>
            <p:nvPr/>
          </p:nvSpPr>
          <p:spPr>
            <a:xfrm>
              <a:off x="33928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grpSp>
      <p:grpSp>
        <p:nvGrpSpPr>
          <p:cNvPr id="20" name="Groupe 19">
            <a:extLst>
              <a:ext uri="{FF2B5EF4-FFF2-40B4-BE49-F238E27FC236}">
                <a16:creationId xmlns:a16="http://schemas.microsoft.com/office/drawing/2014/main" id="{16DFBE9E-AE84-1AA8-DD4B-6B061EB6EEA8}"/>
              </a:ext>
            </a:extLst>
          </p:cNvPr>
          <p:cNvGrpSpPr/>
          <p:nvPr/>
        </p:nvGrpSpPr>
        <p:grpSpPr>
          <a:xfrm>
            <a:off x="3634831" y="339827"/>
            <a:ext cx="798248" cy="577650"/>
            <a:chOff x="82751" y="14050"/>
            <a:chExt cx="339079" cy="228733"/>
          </a:xfrm>
        </p:grpSpPr>
        <p:sp>
          <p:nvSpPr>
            <p:cNvPr id="21" name="Zone de texte 2775">
              <a:extLst>
                <a:ext uri="{FF2B5EF4-FFF2-40B4-BE49-F238E27FC236}">
                  <a16:creationId xmlns:a16="http://schemas.microsoft.com/office/drawing/2014/main" id="{D3DE580F-E7E7-2634-B52B-DAA388EF415D}"/>
                </a:ext>
              </a:extLst>
            </p:cNvPr>
            <p:cNvSpPr txBox="1"/>
            <p:nvPr/>
          </p:nvSpPr>
          <p:spPr>
            <a:xfrm>
              <a:off x="82751" y="14050"/>
              <a:ext cx="253427" cy="22873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600" b="1" dirty="0">
                  <a:effectLst/>
                  <a:latin typeface="Comic Sans MS" panose="030F0702030302020204" pitchFamily="66" charset="0"/>
                  <a:ea typeface="Calibri" panose="020F0502020204030204" pitchFamily="34" charset="0"/>
                  <a:cs typeface="Times New Roman" panose="02020603050405020304" pitchFamily="18" charset="0"/>
                </a:rPr>
                <a:t>H</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Ellipse 21">
              <a:extLst>
                <a:ext uri="{FF2B5EF4-FFF2-40B4-BE49-F238E27FC236}">
                  <a16:creationId xmlns:a16="http://schemas.microsoft.com/office/drawing/2014/main" id="{4F8DB21E-C98D-F57E-A98E-ADA89E84DC32}"/>
                </a:ext>
              </a:extLst>
            </p:cNvPr>
            <p:cNvSpPr/>
            <p:nvPr/>
          </p:nvSpPr>
          <p:spPr>
            <a:xfrm>
              <a:off x="33928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grpSp>
      <p:grpSp>
        <p:nvGrpSpPr>
          <p:cNvPr id="23" name="Groupe 22">
            <a:extLst>
              <a:ext uri="{FF2B5EF4-FFF2-40B4-BE49-F238E27FC236}">
                <a16:creationId xmlns:a16="http://schemas.microsoft.com/office/drawing/2014/main" id="{A62370CD-CF2F-12DF-41B0-5954FCFFFA8E}"/>
              </a:ext>
            </a:extLst>
          </p:cNvPr>
          <p:cNvGrpSpPr/>
          <p:nvPr/>
        </p:nvGrpSpPr>
        <p:grpSpPr>
          <a:xfrm>
            <a:off x="3617475" y="1827350"/>
            <a:ext cx="993058" cy="614516"/>
            <a:chOff x="0" y="0"/>
            <a:chExt cx="421640" cy="242514"/>
          </a:xfrm>
        </p:grpSpPr>
        <p:grpSp>
          <p:nvGrpSpPr>
            <p:cNvPr id="24" name="Groupe 23">
              <a:extLst>
                <a:ext uri="{FF2B5EF4-FFF2-40B4-BE49-F238E27FC236}">
                  <a16:creationId xmlns:a16="http://schemas.microsoft.com/office/drawing/2014/main" id="{4002D34E-E9F2-103E-B6E5-6612F361DCF0}"/>
                </a:ext>
              </a:extLst>
            </p:cNvPr>
            <p:cNvGrpSpPr/>
            <p:nvPr/>
          </p:nvGrpSpPr>
          <p:grpSpPr>
            <a:xfrm>
              <a:off x="0" y="12755"/>
              <a:ext cx="421640" cy="227965"/>
              <a:chOff x="0" y="14050"/>
              <a:chExt cx="421830" cy="228733"/>
            </a:xfrm>
          </p:grpSpPr>
          <p:sp>
            <p:nvSpPr>
              <p:cNvPr id="27" name="Zone de texte 2775">
                <a:extLst>
                  <a:ext uri="{FF2B5EF4-FFF2-40B4-BE49-F238E27FC236}">
                    <a16:creationId xmlns:a16="http://schemas.microsoft.com/office/drawing/2014/main" id="{CD239C59-567E-2471-3E3D-B099059C3247}"/>
                  </a:ext>
                </a:extLst>
              </p:cNvPr>
              <p:cNvSpPr txBox="1"/>
              <p:nvPr/>
            </p:nvSpPr>
            <p:spPr>
              <a:xfrm>
                <a:off x="82751" y="14050"/>
                <a:ext cx="253427" cy="22873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600" b="1" dirty="0">
                    <a:effectLst/>
                    <a:latin typeface="Comic Sans MS" panose="030F0702030302020204" pitchFamily="66" charset="0"/>
                    <a:ea typeface="Calibri" panose="020F0502020204030204" pitchFamily="34" charset="0"/>
                    <a:cs typeface="Times New Roman" panose="02020603050405020304" pitchFamily="18" charset="0"/>
                  </a:rPr>
                  <a:t>O</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Ellipse 27">
                <a:extLst>
                  <a:ext uri="{FF2B5EF4-FFF2-40B4-BE49-F238E27FC236}">
                    <a16:creationId xmlns:a16="http://schemas.microsoft.com/office/drawing/2014/main" id="{3B529F5C-E1EE-CB30-A9A1-E2F0F31353FE}"/>
                  </a:ext>
                </a:extLst>
              </p:cNvPr>
              <p:cNvSpPr/>
              <p:nvPr/>
            </p:nvSpPr>
            <p:spPr>
              <a:xfrm>
                <a:off x="33928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sp>
            <p:nvSpPr>
              <p:cNvPr id="29" name="Ellipse 28">
                <a:extLst>
                  <a:ext uri="{FF2B5EF4-FFF2-40B4-BE49-F238E27FC236}">
                    <a16:creationId xmlns:a16="http://schemas.microsoft.com/office/drawing/2014/main" id="{69E085DC-C8DE-860C-21B4-4A17FD98E049}"/>
                  </a:ext>
                </a:extLst>
              </p:cNvPr>
              <p:cNvSpPr/>
              <p:nvPr/>
            </p:nvSpPr>
            <p:spPr>
              <a:xfrm>
                <a:off x="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grpSp>
        <p:cxnSp>
          <p:nvCxnSpPr>
            <p:cNvPr id="25" name="Connecteur droit 24">
              <a:extLst>
                <a:ext uri="{FF2B5EF4-FFF2-40B4-BE49-F238E27FC236}">
                  <a16:creationId xmlns:a16="http://schemas.microsoft.com/office/drawing/2014/main" id="{6335D087-4A53-CF40-0AC3-9E14AC429527}"/>
                </a:ext>
              </a:extLst>
            </p:cNvPr>
            <p:cNvCxnSpPr/>
            <p:nvPr/>
          </p:nvCxnSpPr>
          <p:spPr>
            <a:xfrm rot="10800000">
              <a:off x="114465" y="242514"/>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E067F5E0-AB0A-61F4-929A-0388F67F87C9}"/>
                </a:ext>
              </a:extLst>
            </p:cNvPr>
            <p:cNvCxnSpPr/>
            <p:nvPr/>
          </p:nvCxnSpPr>
          <p:spPr>
            <a:xfrm rot="10800000">
              <a:off x="114465" y="0"/>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
            <a:extLst>
              <a:ext uri="{FF2B5EF4-FFF2-40B4-BE49-F238E27FC236}">
                <a16:creationId xmlns:a16="http://schemas.microsoft.com/office/drawing/2014/main" id="{29BA59DE-4DFF-344A-889E-D00CD732D9B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1" name="Objet 30">
            <a:extLst>
              <a:ext uri="{FF2B5EF4-FFF2-40B4-BE49-F238E27FC236}">
                <a16:creationId xmlns:a16="http://schemas.microsoft.com/office/drawing/2014/main" id="{E5249516-EC23-DDC8-B7FB-3191B60B203B}"/>
              </a:ext>
            </a:extLst>
          </p:cNvPr>
          <p:cNvGraphicFramePr>
            <a:graphicFrameLocks noChangeAspect="1"/>
          </p:cNvGraphicFramePr>
          <p:nvPr>
            <p:extLst>
              <p:ext uri="{D42A27DB-BD31-4B8C-83A1-F6EECF244321}">
                <p14:modId xmlns:p14="http://schemas.microsoft.com/office/powerpoint/2010/main" val="3595201256"/>
              </p:ext>
            </p:extLst>
          </p:nvPr>
        </p:nvGraphicFramePr>
        <p:xfrm>
          <a:off x="8737119" y="4975173"/>
          <a:ext cx="1703035" cy="1255988"/>
        </p:xfrm>
        <a:graphic>
          <a:graphicData uri="http://schemas.openxmlformats.org/presentationml/2006/ole">
            <mc:AlternateContent xmlns:mc="http://schemas.openxmlformats.org/markup-compatibility/2006">
              <mc:Choice xmlns:v="urn:schemas-microsoft-com:vml" Requires="v">
                <p:oleObj name="CS ChemDraw Drawing" r:id="rId2" imgW="756903" imgH="558743" progId="ChemDraw.Document.6.0">
                  <p:embed/>
                </p:oleObj>
              </mc:Choice>
              <mc:Fallback>
                <p:oleObj name="CS ChemDraw Drawing" r:id="rId2" imgW="756903" imgH="558743" progId="ChemDraw.Document.6.0">
                  <p:embed/>
                  <p:pic>
                    <p:nvPicPr>
                      <p:cNvPr id="0" name="Object 1"/>
                      <p:cNvPicPr>
                        <a:picLocks noChangeAspect="1" noChangeArrowheads="1"/>
                      </p:cNvPicPr>
                      <p:nvPr/>
                    </p:nvPicPr>
                    <p:blipFill>
                      <a:blip r:embed="rId3"/>
                      <a:srcRect/>
                      <a:stretch>
                        <a:fillRect/>
                      </a:stretch>
                    </p:blipFill>
                    <p:spPr bwMode="auto">
                      <a:xfrm>
                        <a:off x="8737119" y="4975173"/>
                        <a:ext cx="1703035" cy="1255988"/>
                      </a:xfrm>
                      <a:prstGeom prst="rect">
                        <a:avLst/>
                      </a:prstGeom>
                      <a:noFill/>
                    </p:spPr>
                  </p:pic>
                </p:oleObj>
              </mc:Fallback>
            </mc:AlternateContent>
          </a:graphicData>
        </a:graphic>
      </p:graphicFrame>
      <p:grpSp>
        <p:nvGrpSpPr>
          <p:cNvPr id="47" name="Groupe 46">
            <a:extLst>
              <a:ext uri="{FF2B5EF4-FFF2-40B4-BE49-F238E27FC236}">
                <a16:creationId xmlns:a16="http://schemas.microsoft.com/office/drawing/2014/main" id="{568D4ED6-F36D-DEBA-7EAB-45CF25234144}"/>
              </a:ext>
            </a:extLst>
          </p:cNvPr>
          <p:cNvGrpSpPr/>
          <p:nvPr/>
        </p:nvGrpSpPr>
        <p:grpSpPr>
          <a:xfrm>
            <a:off x="3588337" y="3342944"/>
            <a:ext cx="993058" cy="802265"/>
            <a:chOff x="3588337" y="3342944"/>
            <a:chExt cx="993058" cy="802265"/>
          </a:xfrm>
        </p:grpSpPr>
        <p:grpSp>
          <p:nvGrpSpPr>
            <p:cNvPr id="33" name="Groupe 32">
              <a:extLst>
                <a:ext uri="{FF2B5EF4-FFF2-40B4-BE49-F238E27FC236}">
                  <a16:creationId xmlns:a16="http://schemas.microsoft.com/office/drawing/2014/main" id="{35F2292A-26A6-29DA-011A-1A77BDEF4848}"/>
                </a:ext>
              </a:extLst>
            </p:cNvPr>
            <p:cNvGrpSpPr/>
            <p:nvPr/>
          </p:nvGrpSpPr>
          <p:grpSpPr>
            <a:xfrm>
              <a:off x="3588337" y="3563013"/>
              <a:ext cx="993058" cy="582196"/>
              <a:chOff x="0" y="12755"/>
              <a:chExt cx="421640" cy="229759"/>
            </a:xfrm>
          </p:grpSpPr>
          <p:grpSp>
            <p:nvGrpSpPr>
              <p:cNvPr id="34" name="Groupe 33">
                <a:extLst>
                  <a:ext uri="{FF2B5EF4-FFF2-40B4-BE49-F238E27FC236}">
                    <a16:creationId xmlns:a16="http://schemas.microsoft.com/office/drawing/2014/main" id="{61D0E54E-D52D-8086-D831-E53C839E0D2E}"/>
                  </a:ext>
                </a:extLst>
              </p:cNvPr>
              <p:cNvGrpSpPr/>
              <p:nvPr/>
            </p:nvGrpSpPr>
            <p:grpSpPr>
              <a:xfrm>
                <a:off x="0" y="12755"/>
                <a:ext cx="421640" cy="227965"/>
                <a:chOff x="0" y="14050"/>
                <a:chExt cx="421830" cy="228733"/>
              </a:xfrm>
            </p:grpSpPr>
            <p:sp>
              <p:nvSpPr>
                <p:cNvPr id="37" name="Zone de texte 2775">
                  <a:extLst>
                    <a:ext uri="{FF2B5EF4-FFF2-40B4-BE49-F238E27FC236}">
                      <a16:creationId xmlns:a16="http://schemas.microsoft.com/office/drawing/2014/main" id="{4F142305-20AD-D955-4EBF-39FB35EC8507}"/>
                    </a:ext>
                  </a:extLst>
                </p:cNvPr>
                <p:cNvSpPr txBox="1"/>
                <p:nvPr/>
              </p:nvSpPr>
              <p:spPr>
                <a:xfrm>
                  <a:off x="82751" y="14050"/>
                  <a:ext cx="253427" cy="22873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600" b="1" dirty="0">
                      <a:effectLst/>
                      <a:latin typeface="Comic Sans MS" panose="030F0702030302020204" pitchFamily="66" charset="0"/>
                      <a:ea typeface="Calibri" panose="020F0502020204030204" pitchFamily="34" charset="0"/>
                      <a:cs typeface="Times New Roman" panose="02020603050405020304" pitchFamily="18" charset="0"/>
                    </a:rPr>
                    <a:t>N</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Ellipse 37">
                  <a:extLst>
                    <a:ext uri="{FF2B5EF4-FFF2-40B4-BE49-F238E27FC236}">
                      <a16:creationId xmlns:a16="http://schemas.microsoft.com/office/drawing/2014/main" id="{B1630FF0-509A-B4DD-3F91-C37E55A522D5}"/>
                    </a:ext>
                  </a:extLst>
                </p:cNvPr>
                <p:cNvSpPr/>
                <p:nvPr/>
              </p:nvSpPr>
              <p:spPr>
                <a:xfrm>
                  <a:off x="33928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sp>
              <p:nvSpPr>
                <p:cNvPr id="39" name="Ellipse 38">
                  <a:extLst>
                    <a:ext uri="{FF2B5EF4-FFF2-40B4-BE49-F238E27FC236}">
                      <a16:creationId xmlns:a16="http://schemas.microsoft.com/office/drawing/2014/main" id="{1E0A1160-3F64-9399-0439-EA9F2AA0DA5A}"/>
                    </a:ext>
                  </a:extLst>
                </p:cNvPr>
                <p:cNvSpPr/>
                <p:nvPr/>
              </p:nvSpPr>
              <p:spPr>
                <a:xfrm>
                  <a:off x="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grpSp>
          <p:cxnSp>
            <p:nvCxnSpPr>
              <p:cNvPr id="35" name="Connecteur droit 34">
                <a:extLst>
                  <a:ext uri="{FF2B5EF4-FFF2-40B4-BE49-F238E27FC236}">
                    <a16:creationId xmlns:a16="http://schemas.microsoft.com/office/drawing/2014/main" id="{6E9A101C-A8F3-32EF-2CD5-C07A53A03102}"/>
                  </a:ext>
                </a:extLst>
              </p:cNvPr>
              <p:cNvCxnSpPr/>
              <p:nvPr/>
            </p:nvCxnSpPr>
            <p:spPr>
              <a:xfrm rot="10800000">
                <a:off x="114465" y="242514"/>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Ellipse 39">
              <a:extLst>
                <a:ext uri="{FF2B5EF4-FFF2-40B4-BE49-F238E27FC236}">
                  <a16:creationId xmlns:a16="http://schemas.microsoft.com/office/drawing/2014/main" id="{9DB503B2-3EE1-7151-56D8-9FE4C2AA0038}"/>
                </a:ext>
              </a:extLst>
            </p:cNvPr>
            <p:cNvSpPr/>
            <p:nvPr/>
          </p:nvSpPr>
          <p:spPr>
            <a:xfrm>
              <a:off x="3970139" y="3342944"/>
              <a:ext cx="194336" cy="2081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grpSp>
      <p:sp>
        <p:nvSpPr>
          <p:cNvPr id="41" name="Rectangle 4">
            <a:extLst>
              <a:ext uri="{FF2B5EF4-FFF2-40B4-BE49-F238E27FC236}">
                <a16:creationId xmlns:a16="http://schemas.microsoft.com/office/drawing/2014/main" id="{5970ABE4-720B-6D88-8A2F-7100FD7528A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2" name="Objet 41">
            <a:extLst>
              <a:ext uri="{FF2B5EF4-FFF2-40B4-BE49-F238E27FC236}">
                <a16:creationId xmlns:a16="http://schemas.microsoft.com/office/drawing/2014/main" id="{B2804E2D-B261-BA92-0AA0-BF6E943B33DE}"/>
              </a:ext>
            </a:extLst>
          </p:cNvPr>
          <p:cNvGraphicFramePr>
            <a:graphicFrameLocks noChangeAspect="1"/>
          </p:cNvGraphicFramePr>
          <p:nvPr>
            <p:extLst>
              <p:ext uri="{D42A27DB-BD31-4B8C-83A1-F6EECF244321}">
                <p14:modId xmlns:p14="http://schemas.microsoft.com/office/powerpoint/2010/main" val="422746270"/>
              </p:ext>
            </p:extLst>
          </p:nvPr>
        </p:nvGraphicFramePr>
        <p:xfrm>
          <a:off x="7552950" y="416874"/>
          <a:ext cx="1184169" cy="451112"/>
        </p:xfrm>
        <a:graphic>
          <a:graphicData uri="http://schemas.openxmlformats.org/presentationml/2006/ole">
            <mc:AlternateContent xmlns:mc="http://schemas.openxmlformats.org/markup-compatibility/2006">
              <mc:Choice xmlns:v="urn:schemas-microsoft-com:vml" Requires="v">
                <p:oleObj name="CS ChemDraw Drawing" r:id="rId4" imgW="600018" imgH="225334" progId="ChemDraw.Document.6.0">
                  <p:embed/>
                </p:oleObj>
              </mc:Choice>
              <mc:Fallback>
                <p:oleObj name="CS ChemDraw Drawing" r:id="rId4" imgW="600018" imgH="225334" progId="ChemDraw.Document.6.0">
                  <p:embed/>
                  <p:pic>
                    <p:nvPicPr>
                      <p:cNvPr id="0" name="Object 3"/>
                      <p:cNvPicPr>
                        <a:picLocks noChangeAspect="1" noChangeArrowheads="1"/>
                      </p:cNvPicPr>
                      <p:nvPr/>
                    </p:nvPicPr>
                    <p:blipFill>
                      <a:blip r:embed="rId5"/>
                      <a:srcRect/>
                      <a:stretch>
                        <a:fillRect/>
                      </a:stretch>
                    </p:blipFill>
                    <p:spPr bwMode="auto">
                      <a:xfrm>
                        <a:off x="7552950" y="416874"/>
                        <a:ext cx="1184169" cy="451112"/>
                      </a:xfrm>
                      <a:prstGeom prst="rect">
                        <a:avLst/>
                      </a:prstGeom>
                      <a:noFill/>
                    </p:spPr>
                  </p:pic>
                </p:oleObj>
              </mc:Fallback>
            </mc:AlternateContent>
          </a:graphicData>
        </a:graphic>
      </p:graphicFrame>
      <p:sp>
        <p:nvSpPr>
          <p:cNvPr id="43" name="Rectangle 6">
            <a:extLst>
              <a:ext uri="{FF2B5EF4-FFF2-40B4-BE49-F238E27FC236}">
                <a16:creationId xmlns:a16="http://schemas.microsoft.com/office/drawing/2014/main" id="{9FE92A05-634B-4FF4-0883-82A758C107F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4" name="Objet 43">
            <a:extLst>
              <a:ext uri="{FF2B5EF4-FFF2-40B4-BE49-F238E27FC236}">
                <a16:creationId xmlns:a16="http://schemas.microsoft.com/office/drawing/2014/main" id="{E3D83ED0-2FF9-A54B-3CB8-C35FC4784BC6}"/>
              </a:ext>
            </a:extLst>
          </p:cNvPr>
          <p:cNvGraphicFramePr>
            <a:graphicFrameLocks noChangeAspect="1"/>
          </p:cNvGraphicFramePr>
          <p:nvPr>
            <p:extLst>
              <p:ext uri="{D42A27DB-BD31-4B8C-83A1-F6EECF244321}">
                <p14:modId xmlns:p14="http://schemas.microsoft.com/office/powerpoint/2010/main" val="2074118114"/>
              </p:ext>
            </p:extLst>
          </p:nvPr>
        </p:nvGraphicFramePr>
        <p:xfrm>
          <a:off x="7332667" y="1776673"/>
          <a:ext cx="1585187" cy="771736"/>
        </p:xfrm>
        <a:graphic>
          <a:graphicData uri="http://schemas.openxmlformats.org/presentationml/2006/ole">
            <mc:AlternateContent xmlns:mc="http://schemas.openxmlformats.org/markup-compatibility/2006">
              <mc:Choice xmlns:v="urn:schemas-microsoft-com:vml" Requires="v">
                <p:oleObj name="CS ChemDraw Drawing" r:id="rId6" imgW="722040" imgH="349942" progId="ChemDraw.Document.6.0">
                  <p:embed/>
                </p:oleObj>
              </mc:Choice>
              <mc:Fallback>
                <p:oleObj name="CS ChemDraw Drawing" r:id="rId6" imgW="722040" imgH="349942" progId="ChemDraw.Document.6.0">
                  <p:embed/>
                  <p:pic>
                    <p:nvPicPr>
                      <p:cNvPr id="0" name="Object 5"/>
                      <p:cNvPicPr>
                        <a:picLocks noChangeAspect="1" noChangeArrowheads="1"/>
                      </p:cNvPicPr>
                      <p:nvPr/>
                    </p:nvPicPr>
                    <p:blipFill>
                      <a:blip r:embed="rId7"/>
                      <a:srcRect/>
                      <a:stretch>
                        <a:fillRect/>
                      </a:stretch>
                    </p:blipFill>
                    <p:spPr bwMode="auto">
                      <a:xfrm>
                        <a:off x="7332667" y="1776673"/>
                        <a:ext cx="1585187" cy="771736"/>
                      </a:xfrm>
                      <a:prstGeom prst="rect">
                        <a:avLst/>
                      </a:prstGeom>
                      <a:noFill/>
                    </p:spPr>
                  </p:pic>
                </p:oleObj>
              </mc:Fallback>
            </mc:AlternateContent>
          </a:graphicData>
        </a:graphic>
      </p:graphicFrame>
      <p:sp>
        <p:nvSpPr>
          <p:cNvPr id="45" name="Rectangle 8">
            <a:extLst>
              <a:ext uri="{FF2B5EF4-FFF2-40B4-BE49-F238E27FC236}">
                <a16:creationId xmlns:a16="http://schemas.microsoft.com/office/drawing/2014/main" id="{9985C1E8-68AD-AF1F-B1E2-8C0F76921E4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6" name="Objet 45">
            <a:extLst>
              <a:ext uri="{FF2B5EF4-FFF2-40B4-BE49-F238E27FC236}">
                <a16:creationId xmlns:a16="http://schemas.microsoft.com/office/drawing/2014/main" id="{B0FF72C2-A0C3-C1C1-1CAD-487781D77EAB}"/>
              </a:ext>
            </a:extLst>
          </p:cNvPr>
          <p:cNvGraphicFramePr>
            <a:graphicFrameLocks noChangeAspect="1"/>
          </p:cNvGraphicFramePr>
          <p:nvPr>
            <p:extLst>
              <p:ext uri="{D42A27DB-BD31-4B8C-83A1-F6EECF244321}">
                <p14:modId xmlns:p14="http://schemas.microsoft.com/office/powerpoint/2010/main" val="1339416385"/>
              </p:ext>
            </p:extLst>
          </p:nvPr>
        </p:nvGraphicFramePr>
        <p:xfrm>
          <a:off x="7423534" y="3628413"/>
          <a:ext cx="1403451" cy="474406"/>
        </p:xfrm>
        <a:graphic>
          <a:graphicData uri="http://schemas.openxmlformats.org/presentationml/2006/ole">
            <mc:AlternateContent xmlns:mc="http://schemas.openxmlformats.org/markup-compatibility/2006">
              <mc:Choice xmlns:v="urn:schemas-microsoft-com:vml" Requires="v">
                <p:oleObj name="CS ChemDraw Drawing" r:id="rId8" imgW="671579" imgH="228396" progId="ChemDraw.Document.6.0">
                  <p:embed/>
                </p:oleObj>
              </mc:Choice>
              <mc:Fallback>
                <p:oleObj name="CS ChemDraw Drawing" r:id="rId8" imgW="671579" imgH="228396" progId="ChemDraw.Document.6.0">
                  <p:embed/>
                  <p:pic>
                    <p:nvPicPr>
                      <p:cNvPr id="0" name="Object 7"/>
                      <p:cNvPicPr>
                        <a:picLocks noChangeAspect="1" noChangeArrowheads="1"/>
                      </p:cNvPicPr>
                      <p:nvPr/>
                    </p:nvPicPr>
                    <p:blipFill>
                      <a:blip r:embed="rId9"/>
                      <a:srcRect/>
                      <a:stretch>
                        <a:fillRect/>
                      </a:stretch>
                    </p:blipFill>
                    <p:spPr bwMode="auto">
                      <a:xfrm>
                        <a:off x="7423534" y="3628413"/>
                        <a:ext cx="1403451" cy="474406"/>
                      </a:xfrm>
                      <a:prstGeom prst="rect">
                        <a:avLst/>
                      </a:prstGeom>
                      <a:noFill/>
                    </p:spPr>
                  </p:pic>
                </p:oleObj>
              </mc:Fallback>
            </mc:AlternateContent>
          </a:graphicData>
        </a:graphic>
      </p:graphicFrame>
    </p:spTree>
    <p:extLst>
      <p:ext uri="{BB962C8B-B14F-4D97-AF65-F5344CB8AC3E}">
        <p14:creationId xmlns:p14="http://schemas.microsoft.com/office/powerpoint/2010/main" val="3985341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Rectangle 2">
            <a:extLst>
              <a:ext uri="{FF2B5EF4-FFF2-40B4-BE49-F238E27FC236}">
                <a16:creationId xmlns:a16="http://schemas.microsoft.com/office/drawing/2014/main" id="{86A9EE8D-303B-77F1-BAC1-AE7CFE0A694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 name="Objet 2">
            <a:extLst>
              <a:ext uri="{FF2B5EF4-FFF2-40B4-BE49-F238E27FC236}">
                <a16:creationId xmlns:a16="http://schemas.microsoft.com/office/drawing/2014/main" id="{4E432BCC-39A3-A0C3-712A-981AA355D730}"/>
              </a:ext>
            </a:extLst>
          </p:cNvPr>
          <p:cNvGraphicFramePr>
            <a:graphicFrameLocks noChangeAspect="1"/>
          </p:cNvGraphicFramePr>
          <p:nvPr>
            <p:extLst>
              <p:ext uri="{D42A27DB-BD31-4B8C-83A1-F6EECF244321}">
                <p14:modId xmlns:p14="http://schemas.microsoft.com/office/powerpoint/2010/main" val="3136130786"/>
              </p:ext>
            </p:extLst>
          </p:nvPr>
        </p:nvGraphicFramePr>
        <p:xfrm>
          <a:off x="406604" y="118429"/>
          <a:ext cx="4973541" cy="2732484"/>
        </p:xfrm>
        <a:graphic>
          <a:graphicData uri="http://schemas.openxmlformats.org/presentationml/2006/ole">
            <mc:AlternateContent xmlns:mc="http://schemas.openxmlformats.org/markup-compatibility/2006">
              <mc:Choice xmlns:v="urn:schemas-microsoft-com:vml" Requires="v">
                <p:oleObj name="CS ChemDraw Drawing" r:id="rId2" imgW="1657847" imgH="910828" progId="ChemDraw.Document.6.0">
                  <p:embed/>
                </p:oleObj>
              </mc:Choice>
              <mc:Fallback>
                <p:oleObj name="CS ChemDraw Drawing" r:id="rId2" imgW="1657847" imgH="910828" progId="ChemDraw.Document.6.0">
                  <p:embed/>
                  <p:pic>
                    <p:nvPicPr>
                      <p:cNvPr id="0" name="Object 1"/>
                      <p:cNvPicPr>
                        <a:picLocks noChangeAspect="1" noChangeArrowheads="1"/>
                      </p:cNvPicPr>
                      <p:nvPr/>
                    </p:nvPicPr>
                    <p:blipFill>
                      <a:blip r:embed="rId3"/>
                      <a:srcRect/>
                      <a:stretch>
                        <a:fillRect/>
                      </a:stretch>
                    </p:blipFill>
                    <p:spPr bwMode="auto">
                      <a:xfrm>
                        <a:off x="406604" y="118429"/>
                        <a:ext cx="4973541" cy="27324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4">
            <a:extLst>
              <a:ext uri="{FF2B5EF4-FFF2-40B4-BE49-F238E27FC236}">
                <a16:creationId xmlns:a16="http://schemas.microsoft.com/office/drawing/2014/main" id="{538C61AC-09FA-22C9-5220-314F99A9C489}"/>
              </a:ext>
            </a:extLst>
          </p:cNvPr>
          <p:cNvSpPr>
            <a:spLocks noChangeArrowheads="1"/>
          </p:cNvSpPr>
          <p:nvPr/>
        </p:nvSpPr>
        <p:spPr bwMode="auto">
          <a:xfrm>
            <a:off x="196645" y="14846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a:extLst>
              <a:ext uri="{FF2B5EF4-FFF2-40B4-BE49-F238E27FC236}">
                <a16:creationId xmlns:a16="http://schemas.microsoft.com/office/drawing/2014/main" id="{2BC456AA-4948-81EF-3725-827E4DC2C8CA}"/>
              </a:ext>
            </a:extLst>
          </p:cNvPr>
          <p:cNvGraphicFramePr>
            <a:graphicFrameLocks noChangeAspect="1"/>
          </p:cNvGraphicFramePr>
          <p:nvPr>
            <p:extLst>
              <p:ext uri="{D42A27DB-BD31-4B8C-83A1-F6EECF244321}">
                <p14:modId xmlns:p14="http://schemas.microsoft.com/office/powerpoint/2010/main" val="3075104399"/>
              </p:ext>
            </p:extLst>
          </p:nvPr>
        </p:nvGraphicFramePr>
        <p:xfrm>
          <a:off x="9645445" y="141391"/>
          <a:ext cx="1663353" cy="2686560"/>
        </p:xfrm>
        <a:graphic>
          <a:graphicData uri="http://schemas.openxmlformats.org/presentationml/2006/ole">
            <mc:AlternateContent xmlns:mc="http://schemas.openxmlformats.org/markup-compatibility/2006">
              <mc:Choice xmlns:v="urn:schemas-microsoft-com:vml" Requires="v">
                <p:oleObj name="CS ChemDraw Drawing" r:id="rId4" imgW="554451" imgH="895520" progId="ChemDraw.Document.6.0">
                  <p:embed/>
                </p:oleObj>
              </mc:Choice>
              <mc:Fallback>
                <p:oleObj name="CS ChemDraw Drawing" r:id="rId4" imgW="554451" imgH="895520" progId="ChemDraw.Document.6.0">
                  <p:embed/>
                  <p:pic>
                    <p:nvPicPr>
                      <p:cNvPr id="0" name="Object 3"/>
                      <p:cNvPicPr>
                        <a:picLocks noChangeAspect="1" noChangeArrowheads="1"/>
                      </p:cNvPicPr>
                      <p:nvPr/>
                    </p:nvPicPr>
                    <p:blipFill>
                      <a:blip r:embed="rId5"/>
                      <a:srcRect/>
                      <a:stretch>
                        <a:fillRect/>
                      </a:stretch>
                    </p:blipFill>
                    <p:spPr bwMode="auto">
                      <a:xfrm>
                        <a:off x="9645445" y="141391"/>
                        <a:ext cx="1663353" cy="2686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6">
            <a:extLst>
              <a:ext uri="{FF2B5EF4-FFF2-40B4-BE49-F238E27FC236}">
                <a16:creationId xmlns:a16="http://schemas.microsoft.com/office/drawing/2014/main" id="{8237A2C6-F856-761F-BF51-3CEAEE9A2B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 name="Objet 6">
            <a:extLst>
              <a:ext uri="{FF2B5EF4-FFF2-40B4-BE49-F238E27FC236}">
                <a16:creationId xmlns:a16="http://schemas.microsoft.com/office/drawing/2014/main" id="{3EE3BC2A-C5F7-4DE4-6381-66DE73689C75}"/>
              </a:ext>
            </a:extLst>
          </p:cNvPr>
          <p:cNvGraphicFramePr>
            <a:graphicFrameLocks noChangeAspect="1"/>
          </p:cNvGraphicFramePr>
          <p:nvPr>
            <p:extLst>
              <p:ext uri="{D42A27DB-BD31-4B8C-83A1-F6EECF244321}">
                <p14:modId xmlns:p14="http://schemas.microsoft.com/office/powerpoint/2010/main" val="3358157015"/>
              </p:ext>
            </p:extLst>
          </p:nvPr>
        </p:nvGraphicFramePr>
        <p:xfrm>
          <a:off x="832303" y="3542429"/>
          <a:ext cx="4122141" cy="2893218"/>
        </p:xfrm>
        <a:graphic>
          <a:graphicData uri="http://schemas.openxmlformats.org/presentationml/2006/ole">
            <mc:AlternateContent xmlns:mc="http://schemas.openxmlformats.org/markup-compatibility/2006">
              <mc:Choice xmlns:v="urn:schemas-microsoft-com:vml" Requires="v">
                <p:oleObj name="CS ChemDraw Drawing" r:id="rId6" imgW="1374047" imgH="964406" progId="ChemDraw.Document.6.0">
                  <p:embed/>
                </p:oleObj>
              </mc:Choice>
              <mc:Fallback>
                <p:oleObj name="CS ChemDraw Drawing" r:id="rId6" imgW="1374047" imgH="964406" progId="ChemDraw.Document.6.0">
                  <p:embed/>
                  <p:pic>
                    <p:nvPicPr>
                      <p:cNvPr id="0" name="Object 5"/>
                      <p:cNvPicPr>
                        <a:picLocks noChangeAspect="1" noChangeArrowheads="1"/>
                      </p:cNvPicPr>
                      <p:nvPr/>
                    </p:nvPicPr>
                    <p:blipFill>
                      <a:blip r:embed="rId7"/>
                      <a:srcRect/>
                      <a:stretch>
                        <a:fillRect/>
                      </a:stretch>
                    </p:blipFill>
                    <p:spPr bwMode="auto">
                      <a:xfrm>
                        <a:off x="832303" y="3542429"/>
                        <a:ext cx="4122141" cy="28932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8">
            <a:extLst>
              <a:ext uri="{FF2B5EF4-FFF2-40B4-BE49-F238E27FC236}">
                <a16:creationId xmlns:a16="http://schemas.microsoft.com/office/drawing/2014/main" id="{A932A724-5403-BF42-DFB0-51243D9C9B21}"/>
              </a:ext>
            </a:extLst>
          </p:cNvPr>
          <p:cNvSpPr>
            <a:spLocks noChangeArrowheads="1"/>
          </p:cNvSpPr>
          <p:nvPr/>
        </p:nvSpPr>
        <p:spPr bwMode="auto">
          <a:xfrm>
            <a:off x="9645445" y="43556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Objet 8">
            <a:extLst>
              <a:ext uri="{FF2B5EF4-FFF2-40B4-BE49-F238E27FC236}">
                <a16:creationId xmlns:a16="http://schemas.microsoft.com/office/drawing/2014/main" id="{B4F63D1C-65B1-54D2-0FF3-0E62B06BFE39}"/>
              </a:ext>
            </a:extLst>
          </p:cNvPr>
          <p:cNvGraphicFramePr>
            <a:graphicFrameLocks noChangeAspect="1"/>
          </p:cNvGraphicFramePr>
          <p:nvPr>
            <p:extLst>
              <p:ext uri="{D42A27DB-BD31-4B8C-83A1-F6EECF244321}">
                <p14:modId xmlns:p14="http://schemas.microsoft.com/office/powerpoint/2010/main" val="1512249435"/>
              </p:ext>
            </p:extLst>
          </p:nvPr>
        </p:nvGraphicFramePr>
        <p:xfrm>
          <a:off x="7485748" y="3645758"/>
          <a:ext cx="4319394" cy="2686560"/>
        </p:xfrm>
        <a:graphic>
          <a:graphicData uri="http://schemas.openxmlformats.org/presentationml/2006/ole">
            <mc:AlternateContent xmlns:mc="http://schemas.openxmlformats.org/markup-compatibility/2006">
              <mc:Choice xmlns:v="urn:schemas-microsoft-com:vml" Requires="v">
                <p:oleObj name="CS ChemDraw Drawing" r:id="rId8" imgW="1439798" imgH="895520" progId="ChemDraw.Document.6.0">
                  <p:embed/>
                </p:oleObj>
              </mc:Choice>
              <mc:Fallback>
                <p:oleObj name="CS ChemDraw Drawing" r:id="rId8" imgW="1439798" imgH="895520" progId="ChemDraw.Document.6.0">
                  <p:embed/>
                  <p:pic>
                    <p:nvPicPr>
                      <p:cNvPr id="0" name="Object 7"/>
                      <p:cNvPicPr>
                        <a:picLocks noChangeAspect="1" noChangeArrowheads="1"/>
                      </p:cNvPicPr>
                      <p:nvPr/>
                    </p:nvPicPr>
                    <p:blipFill>
                      <a:blip r:embed="rId9"/>
                      <a:srcRect/>
                      <a:stretch>
                        <a:fillRect/>
                      </a:stretch>
                    </p:blipFill>
                    <p:spPr bwMode="auto">
                      <a:xfrm>
                        <a:off x="7485748" y="3645758"/>
                        <a:ext cx="4319394" cy="2686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a:extLst>
              <a:ext uri="{FF2B5EF4-FFF2-40B4-BE49-F238E27FC236}">
                <a16:creationId xmlns:a16="http://schemas.microsoft.com/office/drawing/2014/main" id="{18A10055-DB28-70CC-6C9F-7855723C9320}"/>
              </a:ext>
            </a:extLst>
          </p:cNvPr>
          <p:cNvSpPr txBox="1"/>
          <p:nvPr/>
        </p:nvSpPr>
        <p:spPr>
          <a:xfrm>
            <a:off x="3873909" y="673745"/>
            <a:ext cx="1404999" cy="461665"/>
          </a:xfrm>
          <a:prstGeom prst="rect">
            <a:avLst/>
          </a:prstGeom>
          <a:noFill/>
        </p:spPr>
        <p:txBody>
          <a:bodyPr wrap="square">
            <a:spAutoFit/>
          </a:bodyPr>
          <a:lstStyle/>
          <a:p>
            <a:r>
              <a:rPr lang="fr-FR" sz="2400" dirty="0">
                <a:effectLst/>
                <a:latin typeface="Comic Sans MS" panose="030F0702030302020204" pitchFamily="66" charset="0"/>
                <a:ea typeface="Calibri" panose="020F0502020204030204" pitchFamily="34" charset="0"/>
                <a:cs typeface="Arial" panose="020B0604020202020204" pitchFamily="34" charset="0"/>
              </a:rPr>
              <a:t>Ethanol</a:t>
            </a:r>
            <a:endParaRPr lang="fr-FR" sz="2400" dirty="0"/>
          </a:p>
        </p:txBody>
      </p:sp>
      <p:sp>
        <p:nvSpPr>
          <p:cNvPr id="13" name="ZoneTexte 12">
            <a:extLst>
              <a:ext uri="{FF2B5EF4-FFF2-40B4-BE49-F238E27FC236}">
                <a16:creationId xmlns:a16="http://schemas.microsoft.com/office/drawing/2014/main" id="{407B04E8-BE54-A3A3-541A-7088A861DD46}"/>
              </a:ext>
            </a:extLst>
          </p:cNvPr>
          <p:cNvSpPr txBox="1"/>
          <p:nvPr/>
        </p:nvSpPr>
        <p:spPr>
          <a:xfrm>
            <a:off x="7939667" y="1981996"/>
            <a:ext cx="1559929" cy="461665"/>
          </a:xfrm>
          <a:prstGeom prst="rect">
            <a:avLst/>
          </a:prstGeom>
          <a:noFill/>
        </p:spPr>
        <p:txBody>
          <a:bodyPr wrap="square">
            <a:spAutoFit/>
          </a:bodyPr>
          <a:lstStyle/>
          <a:p>
            <a:r>
              <a:rPr lang="fr-FR" sz="2400" dirty="0">
                <a:effectLst/>
                <a:latin typeface="Comic Sans MS" panose="030F0702030302020204" pitchFamily="66" charset="0"/>
                <a:ea typeface="Calibri" panose="020F0502020204030204" pitchFamily="34" charset="0"/>
                <a:cs typeface="Arial" panose="020B0604020202020204" pitchFamily="34" charset="0"/>
              </a:rPr>
              <a:t>Méthanal</a:t>
            </a:r>
            <a:endParaRPr lang="fr-FR" sz="2400" dirty="0"/>
          </a:p>
        </p:txBody>
      </p:sp>
      <p:sp>
        <p:nvSpPr>
          <p:cNvPr id="16" name="ZoneTexte 15">
            <a:extLst>
              <a:ext uri="{FF2B5EF4-FFF2-40B4-BE49-F238E27FC236}">
                <a16:creationId xmlns:a16="http://schemas.microsoft.com/office/drawing/2014/main" id="{91C2B881-5421-BA85-3DD9-F50883FFD0B9}"/>
              </a:ext>
            </a:extLst>
          </p:cNvPr>
          <p:cNvSpPr txBox="1"/>
          <p:nvPr/>
        </p:nvSpPr>
        <p:spPr>
          <a:xfrm>
            <a:off x="3873909" y="3986322"/>
            <a:ext cx="2851355" cy="461665"/>
          </a:xfrm>
          <a:prstGeom prst="rect">
            <a:avLst/>
          </a:prstGeom>
          <a:noFill/>
        </p:spPr>
        <p:txBody>
          <a:bodyPr wrap="square">
            <a:spAutoFit/>
          </a:bodyPr>
          <a:lstStyle/>
          <a:p>
            <a:r>
              <a:rPr lang="fr-FR" sz="2400" dirty="0">
                <a:effectLst/>
                <a:latin typeface="Comic Sans MS" panose="030F0702030302020204" pitchFamily="66" charset="0"/>
                <a:ea typeface="Calibri" panose="020F0502020204030204" pitchFamily="34" charset="0"/>
                <a:cs typeface="Arial" panose="020B0604020202020204" pitchFamily="34" charset="0"/>
              </a:rPr>
              <a:t>1,1-Dichloroéthane</a:t>
            </a:r>
            <a:endParaRPr lang="fr-FR" sz="2400" dirty="0"/>
          </a:p>
        </p:txBody>
      </p:sp>
      <p:sp>
        <p:nvSpPr>
          <p:cNvPr id="18" name="ZoneTexte 17">
            <a:extLst>
              <a:ext uri="{FF2B5EF4-FFF2-40B4-BE49-F238E27FC236}">
                <a16:creationId xmlns:a16="http://schemas.microsoft.com/office/drawing/2014/main" id="{E906B9FA-E49B-AFAF-5ABE-D76BD4749B3A}"/>
              </a:ext>
            </a:extLst>
          </p:cNvPr>
          <p:cNvSpPr txBox="1"/>
          <p:nvPr/>
        </p:nvSpPr>
        <p:spPr>
          <a:xfrm>
            <a:off x="5763227" y="5599321"/>
            <a:ext cx="2948661" cy="461665"/>
          </a:xfrm>
          <a:prstGeom prst="rect">
            <a:avLst/>
          </a:prstGeom>
          <a:noFill/>
        </p:spPr>
        <p:txBody>
          <a:bodyPr wrap="square">
            <a:spAutoFit/>
          </a:bodyPr>
          <a:lstStyle/>
          <a:p>
            <a:r>
              <a:rPr lang="fr-FR" sz="2400" dirty="0">
                <a:effectLst/>
                <a:latin typeface="Comic Sans MS" panose="030F0702030302020204" pitchFamily="66" charset="0"/>
                <a:ea typeface="Calibri" panose="020F0502020204030204" pitchFamily="34" charset="0"/>
                <a:cs typeface="Arial" panose="020B0604020202020204" pitchFamily="34" charset="0"/>
              </a:rPr>
              <a:t>1,2-Dichloroéthane</a:t>
            </a:r>
            <a:endParaRPr lang="fr-FR" sz="2400" dirty="0"/>
          </a:p>
        </p:txBody>
      </p:sp>
    </p:spTree>
    <p:extLst>
      <p:ext uri="{BB962C8B-B14F-4D97-AF65-F5344CB8AC3E}">
        <p14:creationId xmlns:p14="http://schemas.microsoft.com/office/powerpoint/2010/main" val="14158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EE1186CB-70F9-7619-9B3D-D0CDEBB92753}"/>
              </a:ext>
            </a:extLst>
          </p:cNvPr>
          <p:cNvSpPr txBox="1"/>
          <p:nvPr/>
        </p:nvSpPr>
        <p:spPr>
          <a:xfrm>
            <a:off x="0" y="1023028"/>
            <a:ext cx="12192000" cy="403700"/>
          </a:xfrm>
          <a:prstGeom prst="rect">
            <a:avLst/>
          </a:prstGeom>
          <a:noFill/>
        </p:spPr>
        <p:txBody>
          <a:bodyPr wrap="square">
            <a:spAutoFit/>
          </a:bodyPr>
          <a:lstStyle/>
          <a:p>
            <a:pPr algn="just">
              <a:lnSpc>
                <a:spcPct val="107000"/>
              </a:lnSpc>
              <a:spcAft>
                <a:spcPts val="800"/>
              </a:spcAft>
            </a:pPr>
            <a:r>
              <a:rPr lang="fr-FR" sz="2000" dirty="0">
                <a:latin typeface="Comic Sans MS" panose="030F0702030302020204" pitchFamily="66" charset="0"/>
                <a:ea typeface="Times New Roman" panose="02020603050405020304" pitchFamily="18" charset="0"/>
                <a:cs typeface="Times New Roman" panose="02020603050405020304" pitchFamily="18" charset="0"/>
              </a:rPr>
              <a:t>U</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n atome de symbole X est représenté par la notation symbolique suivante:</a:t>
            </a:r>
          </a:p>
        </p:txBody>
      </p:sp>
      <p:pic>
        <p:nvPicPr>
          <p:cNvPr id="5" name="Image 4">
            <a:extLst>
              <a:ext uri="{FF2B5EF4-FFF2-40B4-BE49-F238E27FC236}">
                <a16:creationId xmlns:a16="http://schemas.microsoft.com/office/drawing/2014/main" id="{9C3DA450-EBA6-06B3-545F-135F0DEF1C54}"/>
              </a:ext>
            </a:extLst>
          </p:cNvPr>
          <p:cNvPicPr>
            <a:picLocks noChangeAspect="1"/>
          </p:cNvPicPr>
          <p:nvPr/>
        </p:nvPicPr>
        <p:blipFill rotWithShape="1">
          <a:blip r:embed="rId2"/>
          <a:srcRect l="45240" r="43595"/>
          <a:stretch/>
        </p:blipFill>
        <p:spPr>
          <a:xfrm>
            <a:off x="4807788" y="1837036"/>
            <a:ext cx="2576423" cy="2429326"/>
          </a:xfrm>
          <a:prstGeom prst="rect">
            <a:avLst/>
          </a:prstGeom>
        </p:spPr>
      </p:pic>
      <p:sp>
        <p:nvSpPr>
          <p:cNvPr id="7" name="ZoneTexte 6">
            <a:extLst>
              <a:ext uri="{FF2B5EF4-FFF2-40B4-BE49-F238E27FC236}">
                <a16:creationId xmlns:a16="http://schemas.microsoft.com/office/drawing/2014/main" id="{4859012E-1F1B-CFF8-B57D-A92A63E64DB5}"/>
              </a:ext>
            </a:extLst>
          </p:cNvPr>
          <p:cNvSpPr txBox="1"/>
          <p:nvPr/>
        </p:nvSpPr>
        <p:spPr>
          <a:xfrm>
            <a:off x="0" y="4298634"/>
            <a:ext cx="12192000" cy="1984774"/>
          </a:xfrm>
          <a:prstGeom prst="rect">
            <a:avLst/>
          </a:prstGeom>
          <a:noFill/>
        </p:spPr>
        <p:txBody>
          <a:bodyPr wrap="square">
            <a:spAutoFit/>
          </a:bodyPr>
          <a:lstStyle/>
          <a:p>
            <a:pPr marL="342900" lvl="0"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nombre de charge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Z</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ou numéro atomique, d'un noyau est le nombre de protons qu'il contient.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nombre masse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ou nombre de nucléons, représente le nombre total de protons et neutrons présents dans le noyau.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nombre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N</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de neutrons présents dans le noyau est: </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N = A - Z</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3023E58F-E428-C21C-D375-A77C2D8BBF48}"/>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Symbole du noyau de l’atome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Étoile : 5 branches 1">
            <a:hlinkClick r:id="rId3"/>
            <a:extLst>
              <a:ext uri="{FF2B5EF4-FFF2-40B4-BE49-F238E27FC236}">
                <a16:creationId xmlns:a16="http://schemas.microsoft.com/office/drawing/2014/main" id="{DB7C7875-6400-CD5A-C068-3B973D61BE71}"/>
              </a:ext>
            </a:extLst>
          </p:cNvPr>
          <p:cNvSpPr/>
          <p:nvPr/>
        </p:nvSpPr>
        <p:spPr>
          <a:xfrm>
            <a:off x="11313543" y="63643"/>
            <a:ext cx="802257" cy="80225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075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BEC10C0-0474-5633-7925-E92E601BCC13}"/>
              </a:ext>
            </a:extLst>
          </p:cNvPr>
          <p:cNvSpPr txBox="1"/>
          <p:nvPr/>
        </p:nvSpPr>
        <p:spPr>
          <a:xfrm>
            <a:off x="0" y="0"/>
            <a:ext cx="12113342"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Représentation de Lewis d'un ion polyatomique</a:t>
            </a:r>
            <a:endParaRPr lang="fr-FR" sz="3200" dirty="0"/>
          </a:p>
        </p:txBody>
      </p:sp>
      <p:sp>
        <p:nvSpPr>
          <p:cNvPr id="5" name="ZoneTexte 4">
            <a:extLst>
              <a:ext uri="{FF2B5EF4-FFF2-40B4-BE49-F238E27FC236}">
                <a16:creationId xmlns:a16="http://schemas.microsoft.com/office/drawing/2014/main" id="{57457E0F-5614-F942-A8F4-BF175239EC8A}"/>
              </a:ext>
            </a:extLst>
          </p:cNvPr>
          <p:cNvSpPr txBox="1"/>
          <p:nvPr/>
        </p:nvSpPr>
        <p:spPr>
          <a:xfrm>
            <a:off x="0" y="483315"/>
            <a:ext cx="12113342" cy="631288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 atome engagé dans un ion porte une charge formelle s'il n'est pas entouré du même nombre d'électrons que dans l'état isolé.</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L'atome d'azote </a:t>
            </a:r>
            <a:r>
              <a:rPr lang="fr-FR" sz="2400" b="1" dirty="0">
                <a:effectLst/>
                <a:latin typeface="Comic Sans MS" panose="030F0702030302020204" pitchFamily="66" charset="0"/>
                <a:ea typeface="Calibri" panose="020F0502020204030204" pitchFamily="34" charset="0"/>
                <a:cs typeface="Arial" panose="020B0604020202020204" pitchFamily="34" charset="0"/>
              </a:rPr>
              <a:t>N</a:t>
            </a:r>
            <a:r>
              <a:rPr lang="fr-FR" sz="2400" dirty="0">
                <a:effectLst/>
                <a:latin typeface="Comic Sans MS" panose="030F0702030302020204" pitchFamily="66" charset="0"/>
                <a:ea typeface="Calibri" panose="020F0502020204030204" pitchFamily="34" charset="0"/>
                <a:cs typeface="Arial" panose="020B0604020202020204" pitchFamily="34" charset="0"/>
              </a:rPr>
              <a:t> de formule électronique </a:t>
            </a:r>
            <a:r>
              <a:rPr lang="fr-FR" sz="2400" b="1" dirty="0">
                <a:effectLst/>
                <a:latin typeface="Comic Sans MS" panose="030F0702030302020204" pitchFamily="66" charset="0"/>
                <a:ea typeface="Calibri" panose="020F0502020204030204" pitchFamily="34" charset="0"/>
                <a:cs typeface="Arial" panose="020B0604020202020204" pitchFamily="34" charset="0"/>
              </a:rPr>
              <a:t>1s</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2s</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2p</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3</a:t>
            </a:r>
            <a:r>
              <a:rPr lang="fr-FR" sz="2400" dirty="0">
                <a:effectLst/>
                <a:latin typeface="Comic Sans MS" panose="030F0702030302020204" pitchFamily="66" charset="0"/>
                <a:ea typeface="Calibri" panose="020F0502020204030204" pitchFamily="34" charset="0"/>
                <a:cs typeface="Arial" panose="020B0604020202020204" pitchFamily="34" charset="0"/>
              </a:rPr>
              <a:t> possède 5 électrons de valence.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Dans la molécule d'ammoniaque </a:t>
            </a:r>
            <a:r>
              <a:rPr lang="fr-FR" sz="2400" b="1" dirty="0">
                <a:effectLst/>
                <a:latin typeface="Comic Sans MS" panose="030F0702030302020204" pitchFamily="66" charset="0"/>
                <a:ea typeface="Calibri" panose="020F0502020204030204" pitchFamily="34" charset="0"/>
                <a:cs typeface="Arial" panose="020B0604020202020204" pitchFamily="34" charset="0"/>
              </a:rPr>
              <a:t>NH</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3</a:t>
            </a:r>
            <a:r>
              <a:rPr lang="fr-FR" sz="2400" dirty="0">
                <a:effectLst/>
                <a:latin typeface="Comic Sans MS" panose="030F0702030302020204" pitchFamily="66" charset="0"/>
                <a:ea typeface="Calibri" panose="020F0502020204030204" pitchFamily="34" charset="0"/>
                <a:cs typeface="Arial" panose="020B0604020202020204" pitchFamily="34" charset="0"/>
              </a:rPr>
              <a:t>, les 3 électrons </a:t>
            </a:r>
            <a:r>
              <a:rPr lang="fr-FR" sz="2400" b="1" dirty="0">
                <a:effectLst/>
                <a:latin typeface="Comic Sans MS" panose="030F0702030302020204" pitchFamily="66" charset="0"/>
                <a:ea typeface="Calibri" panose="020F0502020204030204" pitchFamily="34" charset="0"/>
                <a:cs typeface="Arial" panose="020B0604020202020204" pitchFamily="34" charset="0"/>
              </a:rPr>
              <a:t>p</a:t>
            </a:r>
            <a:r>
              <a:rPr lang="fr-FR" sz="2400" dirty="0">
                <a:effectLst/>
                <a:latin typeface="Comic Sans MS" panose="030F0702030302020204" pitchFamily="66" charset="0"/>
                <a:ea typeface="Calibri" panose="020F0502020204030204" pitchFamily="34" charset="0"/>
                <a:cs typeface="Arial" panose="020B0604020202020204" pitchFamily="34" charset="0"/>
              </a:rPr>
              <a:t> permettent de former les 3 doublets liants et les 2 électrons </a:t>
            </a:r>
            <a:r>
              <a:rPr lang="fr-FR" sz="2400" b="1" dirty="0">
                <a:effectLst/>
                <a:latin typeface="Comic Sans MS" panose="030F0702030302020204" pitchFamily="66" charset="0"/>
                <a:ea typeface="Calibri" panose="020F0502020204030204" pitchFamily="34" charset="0"/>
                <a:cs typeface="Arial" panose="020B0604020202020204" pitchFamily="34" charset="0"/>
              </a:rPr>
              <a:t>s</a:t>
            </a:r>
            <a:r>
              <a:rPr lang="fr-FR" sz="2400" dirty="0">
                <a:effectLst/>
                <a:latin typeface="Comic Sans MS" panose="030F0702030302020204" pitchFamily="66" charset="0"/>
                <a:ea typeface="Calibri" panose="020F0502020204030204" pitchFamily="34" charset="0"/>
                <a:cs typeface="Arial" panose="020B0604020202020204" pitchFamily="34" charset="0"/>
              </a:rPr>
              <a:t> permettent de former la liaison non liante.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Dans l'ion ammonium </a:t>
            </a:r>
            <a:r>
              <a:rPr lang="fr-FR" sz="2400" b="1" dirty="0">
                <a:effectLst/>
                <a:latin typeface="Comic Sans MS" panose="030F0702030302020204" pitchFamily="66" charset="0"/>
                <a:ea typeface="Calibri" panose="020F0502020204030204" pitchFamily="34" charset="0"/>
                <a:cs typeface="Arial" panose="020B0604020202020204" pitchFamily="34" charset="0"/>
              </a:rPr>
              <a:t>NH</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4</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 l'atome d'azote ne possède que 4 électrons en propre. On lui attribue une charge formelle positive figurée par le signe </a:t>
            </a:r>
            <a:r>
              <a:rPr lang="fr-FR" sz="2400" dirty="0">
                <a:effectLst/>
                <a:latin typeface="Comic Sans MS" panose="030F0702030302020204" pitchFamily="66" charset="0"/>
                <a:ea typeface="Calibri" panose="020F0502020204030204" pitchFamily="34" charset="0"/>
                <a:cs typeface="Arial" panose="020B0604020202020204" pitchFamily="34" charset="0"/>
                <a:sym typeface="SymbolGD" panose="05010101010101010101" pitchFamily="2" charset="2"/>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a:t>
            </a:r>
          </a:p>
          <a:p>
            <a:pPr algn="just">
              <a:lnSpc>
                <a:spcPct val="107000"/>
              </a:lnSpc>
              <a:spcAft>
                <a:spcPts val="800"/>
              </a:spcAft>
            </a:pPr>
            <a:endParaRPr lang="fr-FR" sz="2400" dirty="0">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L'atome d'oxygène </a:t>
            </a:r>
            <a:r>
              <a:rPr lang="fr-FR" sz="2400" b="1" dirty="0">
                <a:effectLst/>
                <a:latin typeface="Comic Sans MS" panose="030F0702030302020204" pitchFamily="66" charset="0"/>
                <a:ea typeface="Calibri" panose="020F0502020204030204" pitchFamily="34" charset="0"/>
                <a:cs typeface="Arial" panose="020B0604020202020204" pitchFamily="34" charset="0"/>
              </a:rPr>
              <a:t>O</a:t>
            </a:r>
            <a:r>
              <a:rPr lang="fr-FR" sz="2400" dirty="0">
                <a:effectLst/>
                <a:latin typeface="Comic Sans MS" panose="030F0702030302020204" pitchFamily="66" charset="0"/>
                <a:ea typeface="Calibri" panose="020F0502020204030204" pitchFamily="34" charset="0"/>
                <a:cs typeface="Arial" panose="020B0604020202020204" pitchFamily="34" charset="0"/>
              </a:rPr>
              <a:t> de formule électronique </a:t>
            </a:r>
            <a:r>
              <a:rPr lang="fr-FR" sz="2400" b="1" dirty="0">
                <a:effectLst/>
                <a:latin typeface="Comic Sans MS" panose="030F0702030302020204" pitchFamily="66" charset="0"/>
                <a:ea typeface="Calibri" panose="020F0502020204030204" pitchFamily="34" charset="0"/>
                <a:cs typeface="Arial" panose="020B0604020202020204" pitchFamily="34" charset="0"/>
              </a:rPr>
              <a:t>1s</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2s</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2p</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4</a:t>
            </a:r>
            <a:r>
              <a:rPr lang="fr-FR" sz="2400" dirty="0">
                <a:effectLst/>
                <a:latin typeface="Comic Sans MS" panose="030F0702030302020204" pitchFamily="66" charset="0"/>
                <a:ea typeface="Calibri" panose="020F0502020204030204" pitchFamily="34" charset="0"/>
                <a:cs typeface="Arial" panose="020B0604020202020204" pitchFamily="34" charset="0"/>
              </a:rPr>
              <a:t> possède 6 électrons de valence.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Dans l'ion hydroxyde </a:t>
            </a:r>
            <a:r>
              <a:rPr lang="fr-FR" sz="2400" b="1" dirty="0">
                <a:effectLst/>
                <a:latin typeface="Comic Sans MS" panose="030F0702030302020204" pitchFamily="66" charset="0"/>
                <a:ea typeface="Calibri" panose="020F0502020204030204" pitchFamily="34" charset="0"/>
                <a:cs typeface="Arial" panose="020B0604020202020204" pitchFamily="34" charset="0"/>
              </a:rPr>
              <a:t>OH</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 l'atome d'oxygène possède 7 électrons en propre. On lui attribue une charge formelle négative figurée par le signe </a:t>
            </a:r>
            <a:r>
              <a:rPr lang="fr-FR" sz="2400" dirty="0">
                <a:effectLst/>
                <a:latin typeface="Comic Sans MS" panose="030F0702030302020204" pitchFamily="66" charset="0"/>
                <a:ea typeface="Calibri" panose="020F0502020204030204" pitchFamily="34" charset="0"/>
                <a:cs typeface="Arial" panose="020B0604020202020204" pitchFamily="34" charset="0"/>
                <a:sym typeface="SymbolGD" panose="05010101010101010101" pitchFamily="2" charset="2"/>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983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aphicFrame>
        <p:nvGraphicFramePr>
          <p:cNvPr id="2" name="Tableau 1">
            <a:extLst>
              <a:ext uri="{FF2B5EF4-FFF2-40B4-BE49-F238E27FC236}">
                <a16:creationId xmlns:a16="http://schemas.microsoft.com/office/drawing/2014/main" id="{231286AD-F4CA-D5F8-E5D4-0D0376FF1495}"/>
              </a:ext>
            </a:extLst>
          </p:cNvPr>
          <p:cNvGraphicFramePr>
            <a:graphicFrameLocks noGrp="1"/>
          </p:cNvGraphicFramePr>
          <p:nvPr>
            <p:extLst>
              <p:ext uri="{D42A27DB-BD31-4B8C-83A1-F6EECF244321}">
                <p14:modId xmlns:p14="http://schemas.microsoft.com/office/powerpoint/2010/main" val="306184800"/>
              </p:ext>
            </p:extLst>
          </p:nvPr>
        </p:nvGraphicFramePr>
        <p:xfrm>
          <a:off x="317910" y="385367"/>
          <a:ext cx="11556180" cy="3427668"/>
        </p:xfrm>
        <a:graphic>
          <a:graphicData uri="http://schemas.openxmlformats.org/drawingml/2006/table">
            <a:tbl>
              <a:tblPr firstRow="1" bandRow="1">
                <a:tableStyleId>{5C22544A-7EE6-4342-B048-85BDC9FD1C3A}</a:tableStyleId>
              </a:tblPr>
              <a:tblGrid>
                <a:gridCol w="3852060">
                  <a:extLst>
                    <a:ext uri="{9D8B030D-6E8A-4147-A177-3AD203B41FA5}">
                      <a16:colId xmlns:a16="http://schemas.microsoft.com/office/drawing/2014/main" val="2419947426"/>
                    </a:ext>
                  </a:extLst>
                </a:gridCol>
                <a:gridCol w="3852060">
                  <a:extLst>
                    <a:ext uri="{9D8B030D-6E8A-4147-A177-3AD203B41FA5}">
                      <a16:colId xmlns:a16="http://schemas.microsoft.com/office/drawing/2014/main" val="1005862279"/>
                    </a:ext>
                  </a:extLst>
                </a:gridCol>
                <a:gridCol w="3852060">
                  <a:extLst>
                    <a:ext uri="{9D8B030D-6E8A-4147-A177-3AD203B41FA5}">
                      <a16:colId xmlns:a16="http://schemas.microsoft.com/office/drawing/2014/main" val="1801388748"/>
                    </a:ext>
                  </a:extLst>
                </a:gridCol>
              </a:tblGrid>
              <a:tr h="2446323">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7281011"/>
                  </a:ext>
                </a:extLst>
              </a:tr>
              <a:tr h="981345">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Atome d'azote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Molécule d'ammonique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Ion ammonium</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6001445"/>
                  </a:ext>
                </a:extLst>
              </a:tr>
            </a:tbl>
          </a:graphicData>
        </a:graphic>
      </p:graphicFrame>
      <p:sp>
        <p:nvSpPr>
          <p:cNvPr id="3" name="Rectangle 2">
            <a:extLst>
              <a:ext uri="{FF2B5EF4-FFF2-40B4-BE49-F238E27FC236}">
                <a16:creationId xmlns:a16="http://schemas.microsoft.com/office/drawing/2014/main" id="{CCF6F58D-CF2B-0501-65B5-DDFE247ADB72}"/>
              </a:ext>
            </a:extLst>
          </p:cNvPr>
          <p:cNvSpPr>
            <a:spLocks noChangeArrowheads="1"/>
          </p:cNvSpPr>
          <p:nvPr/>
        </p:nvSpPr>
        <p:spPr bwMode="auto">
          <a:xfrm>
            <a:off x="3274142" y="53389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 name="Objet 3">
            <a:extLst>
              <a:ext uri="{FF2B5EF4-FFF2-40B4-BE49-F238E27FC236}">
                <a16:creationId xmlns:a16="http://schemas.microsoft.com/office/drawing/2014/main" id="{1EEAF1A9-CEE0-3A33-F022-39AA0606E9E5}"/>
              </a:ext>
            </a:extLst>
          </p:cNvPr>
          <p:cNvGraphicFramePr>
            <a:graphicFrameLocks noChangeAspect="1"/>
          </p:cNvGraphicFramePr>
          <p:nvPr>
            <p:extLst>
              <p:ext uri="{D42A27DB-BD31-4B8C-83A1-F6EECF244321}">
                <p14:modId xmlns:p14="http://schemas.microsoft.com/office/powerpoint/2010/main" val="1909337825"/>
              </p:ext>
            </p:extLst>
          </p:nvPr>
        </p:nvGraphicFramePr>
        <p:xfrm>
          <a:off x="4886197" y="952050"/>
          <a:ext cx="2353280" cy="1526978"/>
        </p:xfrm>
        <a:graphic>
          <a:graphicData uri="http://schemas.openxmlformats.org/presentationml/2006/ole">
            <mc:AlternateContent xmlns:mc="http://schemas.openxmlformats.org/markup-compatibility/2006">
              <mc:Choice xmlns:v="urn:schemas-microsoft-com:vml" Requires="v">
                <p:oleObj name="CS ChemDraw Drawing" r:id="rId2" imgW="941312" imgH="610791" progId="ChemDraw.Document.6.0">
                  <p:embed/>
                </p:oleObj>
              </mc:Choice>
              <mc:Fallback>
                <p:oleObj name="CS ChemDraw Drawing" r:id="rId2" imgW="941312" imgH="610791" progId="ChemDraw.Document.6.0">
                  <p:embed/>
                  <p:pic>
                    <p:nvPicPr>
                      <p:cNvPr id="0" name="Object 1"/>
                      <p:cNvPicPr>
                        <a:picLocks noChangeAspect="1" noChangeArrowheads="1"/>
                      </p:cNvPicPr>
                      <p:nvPr/>
                    </p:nvPicPr>
                    <p:blipFill>
                      <a:blip r:embed="rId3"/>
                      <a:srcRect/>
                      <a:stretch>
                        <a:fillRect/>
                      </a:stretch>
                    </p:blipFill>
                    <p:spPr bwMode="auto">
                      <a:xfrm>
                        <a:off x="4886197" y="952050"/>
                        <a:ext cx="2353280" cy="15269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a:extLst>
              <a:ext uri="{FF2B5EF4-FFF2-40B4-BE49-F238E27FC236}">
                <a16:creationId xmlns:a16="http://schemas.microsoft.com/office/drawing/2014/main" id="{E2ABEC40-F28E-D55D-D920-4C00A32EB0F3}"/>
              </a:ext>
            </a:extLst>
          </p:cNvPr>
          <p:cNvSpPr>
            <a:spLocks noChangeArrowheads="1"/>
          </p:cNvSpPr>
          <p:nvPr/>
        </p:nvSpPr>
        <p:spPr bwMode="auto">
          <a:xfrm>
            <a:off x="8770375" y="499601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Objet 5">
            <a:extLst>
              <a:ext uri="{FF2B5EF4-FFF2-40B4-BE49-F238E27FC236}">
                <a16:creationId xmlns:a16="http://schemas.microsoft.com/office/drawing/2014/main" id="{AD27FB11-A30D-6165-EB08-D114C1AF16A6}"/>
              </a:ext>
            </a:extLst>
          </p:cNvPr>
          <p:cNvGraphicFramePr>
            <a:graphicFrameLocks noChangeAspect="1"/>
          </p:cNvGraphicFramePr>
          <p:nvPr>
            <p:extLst>
              <p:ext uri="{D42A27DB-BD31-4B8C-83A1-F6EECF244321}">
                <p14:modId xmlns:p14="http://schemas.microsoft.com/office/powerpoint/2010/main" val="1384303949"/>
              </p:ext>
            </p:extLst>
          </p:nvPr>
        </p:nvGraphicFramePr>
        <p:xfrm>
          <a:off x="8774230" y="635149"/>
          <a:ext cx="2350223" cy="2368918"/>
        </p:xfrm>
        <a:graphic>
          <a:graphicData uri="http://schemas.openxmlformats.org/presentationml/2006/ole">
            <mc:AlternateContent xmlns:mc="http://schemas.openxmlformats.org/markup-compatibility/2006">
              <mc:Choice xmlns:v="urn:schemas-microsoft-com:vml" Requires="v">
                <p:oleObj name="CS ChemDraw Drawing" r:id="rId4" imgW="940089" imgH="947567" progId="ChemDraw.Document.6.0">
                  <p:embed/>
                </p:oleObj>
              </mc:Choice>
              <mc:Fallback>
                <p:oleObj name="CS ChemDraw Drawing" r:id="rId4" imgW="940089" imgH="947567" progId="ChemDraw.Document.6.0">
                  <p:embed/>
                  <p:pic>
                    <p:nvPicPr>
                      <p:cNvPr id="0" name="Object 3"/>
                      <p:cNvPicPr>
                        <a:picLocks noChangeAspect="1" noChangeArrowheads="1"/>
                      </p:cNvPicPr>
                      <p:nvPr/>
                    </p:nvPicPr>
                    <p:blipFill>
                      <a:blip r:embed="rId5"/>
                      <a:srcRect/>
                      <a:stretch>
                        <a:fillRect/>
                      </a:stretch>
                    </p:blipFill>
                    <p:spPr bwMode="auto">
                      <a:xfrm>
                        <a:off x="8774230" y="635149"/>
                        <a:ext cx="2350223" cy="23689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e 6">
            <a:extLst>
              <a:ext uri="{FF2B5EF4-FFF2-40B4-BE49-F238E27FC236}">
                <a16:creationId xmlns:a16="http://schemas.microsoft.com/office/drawing/2014/main" id="{033D0D22-5FBD-F56F-F069-E7BCADACCE5E}"/>
              </a:ext>
            </a:extLst>
          </p:cNvPr>
          <p:cNvGrpSpPr/>
          <p:nvPr/>
        </p:nvGrpSpPr>
        <p:grpSpPr>
          <a:xfrm>
            <a:off x="1710376" y="1296936"/>
            <a:ext cx="993058" cy="802265"/>
            <a:chOff x="3588337" y="3342944"/>
            <a:chExt cx="993058" cy="802265"/>
          </a:xfrm>
        </p:grpSpPr>
        <p:grpSp>
          <p:nvGrpSpPr>
            <p:cNvPr id="8" name="Groupe 7">
              <a:extLst>
                <a:ext uri="{FF2B5EF4-FFF2-40B4-BE49-F238E27FC236}">
                  <a16:creationId xmlns:a16="http://schemas.microsoft.com/office/drawing/2014/main" id="{CF6FC2A5-B112-E20A-2A78-FEC13A2741CF}"/>
                </a:ext>
              </a:extLst>
            </p:cNvPr>
            <p:cNvGrpSpPr/>
            <p:nvPr/>
          </p:nvGrpSpPr>
          <p:grpSpPr>
            <a:xfrm>
              <a:off x="3588337" y="3563013"/>
              <a:ext cx="993058" cy="582196"/>
              <a:chOff x="0" y="12755"/>
              <a:chExt cx="421640" cy="229759"/>
            </a:xfrm>
          </p:grpSpPr>
          <p:grpSp>
            <p:nvGrpSpPr>
              <p:cNvPr id="10" name="Groupe 9">
                <a:extLst>
                  <a:ext uri="{FF2B5EF4-FFF2-40B4-BE49-F238E27FC236}">
                    <a16:creationId xmlns:a16="http://schemas.microsoft.com/office/drawing/2014/main" id="{FB923818-1F67-C4F4-91F5-7E00F73515FB}"/>
                  </a:ext>
                </a:extLst>
              </p:cNvPr>
              <p:cNvGrpSpPr/>
              <p:nvPr/>
            </p:nvGrpSpPr>
            <p:grpSpPr>
              <a:xfrm>
                <a:off x="0" y="12755"/>
                <a:ext cx="421640" cy="227965"/>
                <a:chOff x="0" y="14050"/>
                <a:chExt cx="421830" cy="228733"/>
              </a:xfrm>
            </p:grpSpPr>
            <p:sp>
              <p:nvSpPr>
                <p:cNvPr id="12" name="Zone de texte 2775">
                  <a:extLst>
                    <a:ext uri="{FF2B5EF4-FFF2-40B4-BE49-F238E27FC236}">
                      <a16:creationId xmlns:a16="http://schemas.microsoft.com/office/drawing/2014/main" id="{AF848185-9CCB-03F0-298E-A9116F114839}"/>
                    </a:ext>
                  </a:extLst>
                </p:cNvPr>
                <p:cNvSpPr txBox="1"/>
                <p:nvPr/>
              </p:nvSpPr>
              <p:spPr>
                <a:xfrm>
                  <a:off x="82751" y="14050"/>
                  <a:ext cx="253427" cy="22873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600" b="1" dirty="0">
                      <a:effectLst/>
                      <a:latin typeface="Comic Sans MS" panose="030F0702030302020204" pitchFamily="66" charset="0"/>
                      <a:ea typeface="Calibri" panose="020F0502020204030204" pitchFamily="34" charset="0"/>
                      <a:cs typeface="Times New Roman" panose="02020603050405020304" pitchFamily="18" charset="0"/>
                    </a:rPr>
                    <a:t>N</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Ellipse 12">
                  <a:extLst>
                    <a:ext uri="{FF2B5EF4-FFF2-40B4-BE49-F238E27FC236}">
                      <a16:creationId xmlns:a16="http://schemas.microsoft.com/office/drawing/2014/main" id="{8C97B1B2-F7AE-D823-A1DA-8C751F8B00F2}"/>
                    </a:ext>
                  </a:extLst>
                </p:cNvPr>
                <p:cNvSpPr/>
                <p:nvPr/>
              </p:nvSpPr>
              <p:spPr>
                <a:xfrm>
                  <a:off x="33928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sp>
              <p:nvSpPr>
                <p:cNvPr id="14" name="Ellipse 13">
                  <a:extLst>
                    <a:ext uri="{FF2B5EF4-FFF2-40B4-BE49-F238E27FC236}">
                      <a16:creationId xmlns:a16="http://schemas.microsoft.com/office/drawing/2014/main" id="{3E2E799A-4D51-0F39-AD5E-8D7A0CD9384E}"/>
                    </a:ext>
                  </a:extLst>
                </p:cNvPr>
                <p:cNvSpPr/>
                <p:nvPr/>
              </p:nvSpPr>
              <p:spPr>
                <a:xfrm>
                  <a:off x="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grpSp>
          <p:cxnSp>
            <p:nvCxnSpPr>
              <p:cNvPr id="11" name="Connecteur droit 10">
                <a:extLst>
                  <a:ext uri="{FF2B5EF4-FFF2-40B4-BE49-F238E27FC236}">
                    <a16:creationId xmlns:a16="http://schemas.microsoft.com/office/drawing/2014/main" id="{64B52B4B-6CAD-2CA6-E11A-C4EBC40AAA2F}"/>
                  </a:ext>
                </a:extLst>
              </p:cNvPr>
              <p:cNvCxnSpPr/>
              <p:nvPr/>
            </p:nvCxnSpPr>
            <p:spPr>
              <a:xfrm rot="10800000">
                <a:off x="114465" y="242514"/>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Ellipse 8">
              <a:extLst>
                <a:ext uri="{FF2B5EF4-FFF2-40B4-BE49-F238E27FC236}">
                  <a16:creationId xmlns:a16="http://schemas.microsoft.com/office/drawing/2014/main" id="{3FF00E31-4A55-C477-169F-A3C8933FECD9}"/>
                </a:ext>
              </a:extLst>
            </p:cNvPr>
            <p:cNvSpPr/>
            <p:nvPr/>
          </p:nvSpPr>
          <p:spPr>
            <a:xfrm>
              <a:off x="3970139" y="3342944"/>
              <a:ext cx="194336" cy="2081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grpSp>
      <p:graphicFrame>
        <p:nvGraphicFramePr>
          <p:cNvPr id="15" name="Tableau 14">
            <a:extLst>
              <a:ext uri="{FF2B5EF4-FFF2-40B4-BE49-F238E27FC236}">
                <a16:creationId xmlns:a16="http://schemas.microsoft.com/office/drawing/2014/main" id="{ADE8BF13-8787-0CB0-7B5E-ADD8EE3E853D}"/>
              </a:ext>
            </a:extLst>
          </p:cNvPr>
          <p:cNvGraphicFramePr>
            <a:graphicFrameLocks noGrp="1"/>
          </p:cNvGraphicFramePr>
          <p:nvPr>
            <p:extLst>
              <p:ext uri="{D42A27DB-BD31-4B8C-83A1-F6EECF244321}">
                <p14:modId xmlns:p14="http://schemas.microsoft.com/office/powerpoint/2010/main" val="3763305126"/>
              </p:ext>
            </p:extLst>
          </p:nvPr>
        </p:nvGraphicFramePr>
        <p:xfrm>
          <a:off x="2032000" y="4208428"/>
          <a:ext cx="8128000" cy="202287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76387661"/>
                    </a:ext>
                  </a:extLst>
                </a:gridCol>
                <a:gridCol w="4064000">
                  <a:extLst>
                    <a:ext uri="{9D8B030D-6E8A-4147-A177-3AD203B41FA5}">
                      <a16:colId xmlns:a16="http://schemas.microsoft.com/office/drawing/2014/main" val="1113632278"/>
                    </a:ext>
                  </a:extLst>
                </a:gridCol>
              </a:tblGrid>
              <a:tr h="1563107">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0255259"/>
                  </a:ext>
                </a:extLst>
              </a:tr>
              <a:tr h="459767">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Atome d’oxygène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Ion hydroxyde</a:t>
                      </a:r>
                      <a:endParaRPr lang="fr-FR" sz="2400" kern="1200" dirty="0">
                        <a:solidFill>
                          <a:schemeClr val="tx1"/>
                        </a:solidFill>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370960"/>
                  </a:ext>
                </a:extLst>
              </a:tr>
            </a:tbl>
          </a:graphicData>
        </a:graphic>
      </p:graphicFrame>
      <p:grpSp>
        <p:nvGrpSpPr>
          <p:cNvPr id="16" name="Groupe 15">
            <a:extLst>
              <a:ext uri="{FF2B5EF4-FFF2-40B4-BE49-F238E27FC236}">
                <a16:creationId xmlns:a16="http://schemas.microsoft.com/office/drawing/2014/main" id="{67FC5BCF-D0B0-5512-6C2F-5D21AAB321BF}"/>
              </a:ext>
            </a:extLst>
          </p:cNvPr>
          <p:cNvGrpSpPr/>
          <p:nvPr/>
        </p:nvGrpSpPr>
        <p:grpSpPr>
          <a:xfrm>
            <a:off x="3558482" y="4724401"/>
            <a:ext cx="993058" cy="614516"/>
            <a:chOff x="0" y="0"/>
            <a:chExt cx="421640" cy="242514"/>
          </a:xfrm>
        </p:grpSpPr>
        <p:grpSp>
          <p:nvGrpSpPr>
            <p:cNvPr id="17" name="Groupe 16">
              <a:extLst>
                <a:ext uri="{FF2B5EF4-FFF2-40B4-BE49-F238E27FC236}">
                  <a16:creationId xmlns:a16="http://schemas.microsoft.com/office/drawing/2014/main" id="{0ED2237C-F199-924C-59CF-87FCDBAFBB57}"/>
                </a:ext>
              </a:extLst>
            </p:cNvPr>
            <p:cNvGrpSpPr/>
            <p:nvPr/>
          </p:nvGrpSpPr>
          <p:grpSpPr>
            <a:xfrm>
              <a:off x="0" y="12755"/>
              <a:ext cx="421640" cy="227965"/>
              <a:chOff x="0" y="14050"/>
              <a:chExt cx="421830" cy="228733"/>
            </a:xfrm>
          </p:grpSpPr>
          <p:sp>
            <p:nvSpPr>
              <p:cNvPr id="20" name="Zone de texte 2775">
                <a:extLst>
                  <a:ext uri="{FF2B5EF4-FFF2-40B4-BE49-F238E27FC236}">
                    <a16:creationId xmlns:a16="http://schemas.microsoft.com/office/drawing/2014/main" id="{8F49DDDE-1491-541D-0C44-91FDC88BF1C9}"/>
                  </a:ext>
                </a:extLst>
              </p:cNvPr>
              <p:cNvSpPr txBox="1"/>
              <p:nvPr/>
            </p:nvSpPr>
            <p:spPr>
              <a:xfrm>
                <a:off x="82751" y="14050"/>
                <a:ext cx="253427" cy="22873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3600" b="1" dirty="0">
                    <a:effectLst/>
                    <a:latin typeface="Comic Sans MS" panose="030F0702030302020204" pitchFamily="66" charset="0"/>
                    <a:ea typeface="Calibri" panose="020F0502020204030204" pitchFamily="34" charset="0"/>
                    <a:cs typeface="Times New Roman" panose="02020603050405020304" pitchFamily="18" charset="0"/>
                  </a:rPr>
                  <a:t>O</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Ellipse 20">
                <a:extLst>
                  <a:ext uri="{FF2B5EF4-FFF2-40B4-BE49-F238E27FC236}">
                    <a16:creationId xmlns:a16="http://schemas.microsoft.com/office/drawing/2014/main" id="{296F0B67-5107-B87C-5371-7D3B215D9E3F}"/>
                  </a:ext>
                </a:extLst>
              </p:cNvPr>
              <p:cNvSpPr/>
              <p:nvPr/>
            </p:nvSpPr>
            <p:spPr>
              <a:xfrm>
                <a:off x="33928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sp>
            <p:nvSpPr>
              <p:cNvPr id="22" name="Ellipse 21">
                <a:extLst>
                  <a:ext uri="{FF2B5EF4-FFF2-40B4-BE49-F238E27FC236}">
                    <a16:creationId xmlns:a16="http://schemas.microsoft.com/office/drawing/2014/main" id="{CE172FDB-0021-808E-9EDD-C9C1A6857FAF}"/>
                  </a:ext>
                </a:extLst>
              </p:cNvPr>
              <p:cNvSpPr/>
              <p:nvPr/>
            </p:nvSpPr>
            <p:spPr>
              <a:xfrm>
                <a:off x="0" y="92664"/>
                <a:ext cx="82550" cy="82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3600"/>
              </a:p>
            </p:txBody>
          </p:sp>
        </p:grpSp>
        <p:cxnSp>
          <p:nvCxnSpPr>
            <p:cNvPr id="18" name="Connecteur droit 17">
              <a:extLst>
                <a:ext uri="{FF2B5EF4-FFF2-40B4-BE49-F238E27FC236}">
                  <a16:creationId xmlns:a16="http://schemas.microsoft.com/office/drawing/2014/main" id="{C7BE1DB5-6AC5-A973-1406-7732B7626D66}"/>
                </a:ext>
              </a:extLst>
            </p:cNvPr>
            <p:cNvCxnSpPr/>
            <p:nvPr/>
          </p:nvCxnSpPr>
          <p:spPr>
            <a:xfrm rot="10800000">
              <a:off x="114465" y="242514"/>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A17BB5B5-DA75-6D58-B13D-7E637501C521}"/>
                </a:ext>
              </a:extLst>
            </p:cNvPr>
            <p:cNvCxnSpPr/>
            <p:nvPr/>
          </p:nvCxnSpPr>
          <p:spPr>
            <a:xfrm rot="10800000">
              <a:off x="114465" y="0"/>
              <a:ext cx="17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ectangle 6">
            <a:extLst>
              <a:ext uri="{FF2B5EF4-FFF2-40B4-BE49-F238E27FC236}">
                <a16:creationId xmlns:a16="http://schemas.microsoft.com/office/drawing/2014/main" id="{1C5EA552-9862-E2EE-425A-295B5529EE8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24" name="Objet 23">
            <a:extLst>
              <a:ext uri="{FF2B5EF4-FFF2-40B4-BE49-F238E27FC236}">
                <a16:creationId xmlns:a16="http://schemas.microsoft.com/office/drawing/2014/main" id="{A548F273-5FBF-DA94-F8AF-E0A73D2D265C}"/>
              </a:ext>
            </a:extLst>
          </p:cNvPr>
          <p:cNvGraphicFramePr>
            <a:graphicFrameLocks noChangeAspect="1"/>
          </p:cNvGraphicFramePr>
          <p:nvPr>
            <p:extLst>
              <p:ext uri="{D42A27DB-BD31-4B8C-83A1-F6EECF244321}">
                <p14:modId xmlns:p14="http://schemas.microsoft.com/office/powerpoint/2010/main" val="2563937077"/>
              </p:ext>
            </p:extLst>
          </p:nvPr>
        </p:nvGraphicFramePr>
        <p:xfrm>
          <a:off x="7506510" y="4712980"/>
          <a:ext cx="1470228" cy="692688"/>
        </p:xfrm>
        <a:graphic>
          <a:graphicData uri="http://schemas.openxmlformats.org/presentationml/2006/ole">
            <mc:AlternateContent xmlns:mc="http://schemas.openxmlformats.org/markup-compatibility/2006">
              <mc:Choice xmlns:v="urn:schemas-microsoft-com:vml" Requires="v">
                <p:oleObj name="CS ChemDraw Drawing" r:id="rId6" imgW="588091" imgH="277075" progId="ChemDraw.Document.6.0">
                  <p:embed/>
                </p:oleObj>
              </mc:Choice>
              <mc:Fallback>
                <p:oleObj name="CS ChemDraw Drawing" r:id="rId6" imgW="588091" imgH="277075" progId="ChemDraw.Document.6.0">
                  <p:embed/>
                  <p:pic>
                    <p:nvPicPr>
                      <p:cNvPr id="0" name="Object 5"/>
                      <p:cNvPicPr>
                        <a:picLocks noChangeAspect="1" noChangeArrowheads="1"/>
                      </p:cNvPicPr>
                      <p:nvPr/>
                    </p:nvPicPr>
                    <p:blipFill>
                      <a:blip r:embed="rId7"/>
                      <a:srcRect/>
                      <a:stretch>
                        <a:fillRect/>
                      </a:stretch>
                    </p:blipFill>
                    <p:spPr bwMode="auto">
                      <a:xfrm>
                        <a:off x="7506510" y="4712980"/>
                        <a:ext cx="1470228" cy="69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33672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FA8AA47-76FC-8471-D737-1F7D5E925004}"/>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Lacune électronique</a:t>
            </a:r>
            <a:endParaRPr lang="fr-FR" sz="3200" dirty="0"/>
          </a:p>
        </p:txBody>
      </p:sp>
      <p:sp>
        <p:nvSpPr>
          <p:cNvPr id="5" name="ZoneTexte 4">
            <a:extLst>
              <a:ext uri="{FF2B5EF4-FFF2-40B4-BE49-F238E27FC236}">
                <a16:creationId xmlns:a16="http://schemas.microsoft.com/office/drawing/2014/main" id="{EB008AF3-48C6-287D-E8AB-0259AAE2C42D}"/>
              </a:ext>
            </a:extLst>
          </p:cNvPr>
          <p:cNvSpPr txBox="1"/>
          <p:nvPr/>
        </p:nvSpPr>
        <p:spPr>
          <a:xfrm>
            <a:off x="0" y="1040060"/>
            <a:ext cx="12192000" cy="354314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Une lacune électronique indique un déficit de 2 électrons par rapport aux règles de stabilité.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Elle est représentée par symbole constitué d'une case rectangulaire dans la représentation de Lewis.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 symbole signale le défaut d’un doublet, liant ou non liant, par rapport à la structure électronique de l’atome de gaz noble qui suit l’élément dans le tableau périodique.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présence d’une lacune électronique est un signe de grande réactivité pour l’entité.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138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A5CCAA6-A807-EC4A-712A-424E6586A962}"/>
              </a:ext>
            </a:extLst>
          </p:cNvPr>
          <p:cNvSpPr txBox="1"/>
          <p:nvPr/>
        </p:nvSpPr>
        <p:spPr>
          <a:xfrm>
            <a:off x="0" y="-17969"/>
            <a:ext cx="12192000" cy="301204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L’atome de bore </a:t>
            </a:r>
            <a:r>
              <a:rPr lang="fr-FR" sz="2400" b="1" dirty="0">
                <a:effectLst/>
                <a:latin typeface="Comic Sans MS" panose="030F0702030302020204" pitchFamily="66" charset="0"/>
                <a:ea typeface="Calibri" panose="020F0502020204030204" pitchFamily="34" charset="0"/>
                <a:cs typeface="Arial" panose="020B0604020202020204" pitchFamily="34" charset="0"/>
              </a:rPr>
              <a:t>B</a:t>
            </a:r>
            <a:r>
              <a:rPr lang="fr-FR" sz="2400" dirty="0">
                <a:effectLst/>
                <a:latin typeface="Comic Sans MS" panose="030F0702030302020204" pitchFamily="66" charset="0"/>
                <a:ea typeface="Calibri" panose="020F0502020204030204" pitchFamily="34" charset="0"/>
                <a:cs typeface="Arial" panose="020B0604020202020204" pitchFamily="34" charset="0"/>
              </a:rPr>
              <a:t> présente une lacune électronique dans la molécule de borane de formule </a:t>
            </a:r>
            <a:r>
              <a:rPr lang="fr-FR" sz="2400" b="1" dirty="0">
                <a:effectLst/>
                <a:latin typeface="Comic Sans MS" panose="030F0702030302020204" pitchFamily="66" charset="0"/>
                <a:ea typeface="Calibri" panose="020F0502020204030204" pitchFamily="34" charset="0"/>
                <a:cs typeface="Arial" panose="020B0604020202020204" pitchFamily="34" charset="0"/>
              </a:rPr>
              <a:t>BH</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3</a:t>
            </a:r>
            <a:r>
              <a:rPr lang="fr-FR" sz="2400" dirty="0">
                <a:effectLst/>
                <a:latin typeface="Comic Sans MS" panose="030F0702030302020204" pitchFamily="66" charset="0"/>
                <a:ea typeface="Calibri" panose="020F0502020204030204" pitchFamily="34" charset="0"/>
                <a:cs typeface="Arial" panose="020B0604020202020204" pitchFamily="34" charset="0"/>
              </a:rPr>
              <a:t>, il est entouré de 3 doublets contre 4 pour l’atome de néon qui est un gaz noble.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L’atome d’aluminium </a:t>
            </a:r>
            <a:r>
              <a:rPr lang="fr-FR" sz="2400" b="1" dirty="0">
                <a:effectLst/>
                <a:latin typeface="Comic Sans MS" panose="030F0702030302020204" pitchFamily="66" charset="0"/>
                <a:ea typeface="Calibri" panose="020F0502020204030204" pitchFamily="34" charset="0"/>
                <a:cs typeface="Arial" panose="020B0604020202020204" pitchFamily="34" charset="0"/>
              </a:rPr>
              <a:t>Al</a:t>
            </a:r>
            <a:r>
              <a:rPr lang="fr-FR" sz="2400" dirty="0">
                <a:effectLst/>
                <a:latin typeface="Comic Sans MS" panose="030F0702030302020204" pitchFamily="66" charset="0"/>
                <a:ea typeface="Calibri" panose="020F0502020204030204" pitchFamily="34" charset="0"/>
                <a:cs typeface="Arial" panose="020B0604020202020204" pitchFamily="34" charset="0"/>
              </a:rPr>
              <a:t> est également porteur d’une lacune électronique dans la molécule de chlorure d'aluminium </a:t>
            </a:r>
            <a:r>
              <a:rPr lang="fr-FR" sz="2400" b="1" dirty="0">
                <a:effectLst/>
                <a:latin typeface="Comic Sans MS" panose="030F0702030302020204" pitchFamily="66" charset="0"/>
                <a:ea typeface="Calibri" panose="020F0502020204030204" pitchFamily="34" charset="0"/>
                <a:cs typeface="Arial" panose="020B0604020202020204" pitchFamily="34" charset="0"/>
              </a:rPr>
              <a:t>AlCl</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3</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L’ion </a:t>
            </a:r>
            <a:r>
              <a:rPr lang="fr-FR" sz="2400" b="1" dirty="0">
                <a:effectLst/>
                <a:latin typeface="Comic Sans MS" panose="030F0702030302020204" pitchFamily="66" charset="0"/>
                <a:ea typeface="Calibri" panose="020F0502020204030204" pitchFamily="34" charset="0"/>
                <a:cs typeface="Arial" panose="020B0604020202020204" pitchFamily="34" charset="0"/>
              </a:rPr>
              <a:t>H</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 porte une </a:t>
            </a:r>
            <a:r>
              <a:rPr lang="fr-FR" sz="2400" dirty="0">
                <a:latin typeface="Comic Sans MS" panose="030F0702030302020204" pitchFamily="66" charset="0"/>
                <a:cs typeface="Arial" panose="020B0604020202020204" pitchFamily="34" charset="0"/>
              </a:rPr>
              <a:t>charge positive mais aussi une lacune électronique car il lui faudrait un doublet comme le néon.</a:t>
            </a:r>
          </a:p>
        </p:txBody>
      </p:sp>
      <p:graphicFrame>
        <p:nvGraphicFramePr>
          <p:cNvPr id="4" name="Tableau 3">
            <a:extLst>
              <a:ext uri="{FF2B5EF4-FFF2-40B4-BE49-F238E27FC236}">
                <a16:creationId xmlns:a16="http://schemas.microsoft.com/office/drawing/2014/main" id="{E3F08DE3-5974-72D0-39CD-EC9E5CC45922}"/>
              </a:ext>
            </a:extLst>
          </p:cNvPr>
          <p:cNvGraphicFramePr>
            <a:graphicFrameLocks noGrp="1"/>
          </p:cNvGraphicFramePr>
          <p:nvPr>
            <p:extLst>
              <p:ext uri="{D42A27DB-BD31-4B8C-83A1-F6EECF244321}">
                <p14:modId xmlns:p14="http://schemas.microsoft.com/office/powerpoint/2010/main" val="323673821"/>
              </p:ext>
            </p:extLst>
          </p:nvPr>
        </p:nvGraphicFramePr>
        <p:xfrm>
          <a:off x="865239" y="3687096"/>
          <a:ext cx="10461522" cy="2780180"/>
        </p:xfrm>
        <a:graphic>
          <a:graphicData uri="http://schemas.openxmlformats.org/drawingml/2006/table">
            <a:tbl>
              <a:tblPr firstRow="1" bandRow="1">
                <a:tableStyleId>{5C22544A-7EE6-4342-B048-85BDC9FD1C3A}</a:tableStyleId>
              </a:tblPr>
              <a:tblGrid>
                <a:gridCol w="3266494">
                  <a:extLst>
                    <a:ext uri="{9D8B030D-6E8A-4147-A177-3AD203B41FA5}">
                      <a16:colId xmlns:a16="http://schemas.microsoft.com/office/drawing/2014/main" val="801693411"/>
                    </a:ext>
                  </a:extLst>
                </a:gridCol>
                <a:gridCol w="3173635">
                  <a:extLst>
                    <a:ext uri="{9D8B030D-6E8A-4147-A177-3AD203B41FA5}">
                      <a16:colId xmlns:a16="http://schemas.microsoft.com/office/drawing/2014/main" val="1745738657"/>
                    </a:ext>
                  </a:extLst>
                </a:gridCol>
                <a:gridCol w="4021393">
                  <a:extLst>
                    <a:ext uri="{9D8B030D-6E8A-4147-A177-3AD203B41FA5}">
                      <a16:colId xmlns:a16="http://schemas.microsoft.com/office/drawing/2014/main" val="1098470151"/>
                    </a:ext>
                  </a:extLst>
                </a:gridCol>
              </a:tblGrid>
              <a:tr h="2213456">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7060626"/>
                  </a:ext>
                </a:extLst>
              </a:tr>
              <a:tr h="566724">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Molécule </a:t>
                      </a:r>
                      <a:r>
                        <a:rPr lang="fr-FR" sz="2400" b="1"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BH</a:t>
                      </a:r>
                      <a:r>
                        <a:rPr lang="fr-FR" sz="2400" b="1" baseline="-250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3</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a:solidFill>
                            <a:schemeClr val="tx1"/>
                          </a:solidFill>
                          <a:effectLst/>
                          <a:latin typeface="Comic Sans MS" panose="030F0702030302020204" pitchFamily="66" charset="0"/>
                          <a:ea typeface="Calibri" panose="020F0502020204030204" pitchFamily="34" charset="0"/>
                          <a:cs typeface="Arial" panose="020B0604020202020204" pitchFamily="34" charset="0"/>
                        </a:rPr>
                        <a:t>Molécule </a:t>
                      </a:r>
                      <a:r>
                        <a:rPr lang="fr-FR" sz="2400" b="1">
                          <a:solidFill>
                            <a:schemeClr val="tx1"/>
                          </a:solidFill>
                          <a:effectLst/>
                          <a:latin typeface="Comic Sans MS" panose="030F0702030302020204" pitchFamily="66" charset="0"/>
                          <a:ea typeface="Calibri" panose="020F0502020204030204" pitchFamily="34" charset="0"/>
                          <a:cs typeface="Arial" panose="020B0604020202020204" pitchFamily="34" charset="0"/>
                        </a:rPr>
                        <a:t>AlCl</a:t>
                      </a:r>
                      <a:r>
                        <a:rPr lang="fr-FR" sz="2400" b="1" baseline="-25000">
                          <a:solidFill>
                            <a:schemeClr val="tx1"/>
                          </a:solidFill>
                          <a:effectLst/>
                          <a:latin typeface="Comic Sans MS" panose="030F0702030302020204" pitchFamily="66" charset="0"/>
                          <a:ea typeface="Calibri" panose="020F0502020204030204" pitchFamily="34" charset="0"/>
                          <a:cs typeface="Arial" panose="020B0604020202020204" pitchFamily="34" charset="0"/>
                        </a:rPr>
                        <a:t>3</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Ion </a:t>
                      </a:r>
                      <a:r>
                        <a:rPr lang="fr-FR" sz="2400" b="1"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H</a:t>
                      </a:r>
                      <a:r>
                        <a:rPr lang="fr-FR" sz="2400" b="1" baseline="300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8495761"/>
                  </a:ext>
                </a:extLst>
              </a:tr>
            </a:tbl>
          </a:graphicData>
        </a:graphic>
      </p:graphicFrame>
      <p:sp>
        <p:nvSpPr>
          <p:cNvPr id="5" name="Rectangle 2">
            <a:extLst>
              <a:ext uri="{FF2B5EF4-FFF2-40B4-BE49-F238E27FC236}">
                <a16:creationId xmlns:a16="http://schemas.microsoft.com/office/drawing/2014/main" id="{A303EFD4-DFF2-CBE1-9CFA-FE0FE163F982}"/>
              </a:ext>
            </a:extLst>
          </p:cNvPr>
          <p:cNvSpPr>
            <a:spLocks noChangeArrowheads="1"/>
          </p:cNvSpPr>
          <p:nvPr/>
        </p:nvSpPr>
        <p:spPr bwMode="auto">
          <a:xfrm>
            <a:off x="1838632" y="43556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Objet 5">
            <a:extLst>
              <a:ext uri="{FF2B5EF4-FFF2-40B4-BE49-F238E27FC236}">
                <a16:creationId xmlns:a16="http://schemas.microsoft.com/office/drawing/2014/main" id="{704190E4-9D29-34E5-58F0-63C0DC8CECF9}"/>
              </a:ext>
            </a:extLst>
          </p:cNvPr>
          <p:cNvGraphicFramePr>
            <a:graphicFrameLocks noChangeAspect="1"/>
          </p:cNvGraphicFramePr>
          <p:nvPr>
            <p:extLst>
              <p:ext uri="{D42A27DB-BD31-4B8C-83A1-F6EECF244321}">
                <p14:modId xmlns:p14="http://schemas.microsoft.com/office/powerpoint/2010/main" val="667218420"/>
              </p:ext>
            </p:extLst>
          </p:nvPr>
        </p:nvGraphicFramePr>
        <p:xfrm>
          <a:off x="1364001" y="3916959"/>
          <a:ext cx="2354045" cy="1592035"/>
        </p:xfrm>
        <a:graphic>
          <a:graphicData uri="http://schemas.openxmlformats.org/presentationml/2006/ole">
            <mc:AlternateContent xmlns:mc="http://schemas.openxmlformats.org/markup-compatibility/2006">
              <mc:Choice xmlns:v="urn:schemas-microsoft-com:vml" Requires="v">
                <p:oleObj name="CS ChemDraw Drawing" r:id="rId2" imgW="941618" imgH="636814" progId="ChemDraw.Document.6.0">
                  <p:embed/>
                </p:oleObj>
              </mc:Choice>
              <mc:Fallback>
                <p:oleObj name="CS ChemDraw Drawing" r:id="rId2" imgW="941618" imgH="636814" progId="ChemDraw.Document.6.0">
                  <p:embed/>
                  <p:pic>
                    <p:nvPicPr>
                      <p:cNvPr id="0" name="Object 1"/>
                      <p:cNvPicPr>
                        <a:picLocks noChangeAspect="1" noChangeArrowheads="1"/>
                      </p:cNvPicPr>
                      <p:nvPr/>
                    </p:nvPicPr>
                    <p:blipFill>
                      <a:blip r:embed="rId3"/>
                      <a:srcRect/>
                      <a:stretch>
                        <a:fillRect/>
                      </a:stretch>
                    </p:blipFill>
                    <p:spPr bwMode="auto">
                      <a:xfrm>
                        <a:off x="1364001" y="3916959"/>
                        <a:ext cx="2354045" cy="15920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a:extLst>
              <a:ext uri="{FF2B5EF4-FFF2-40B4-BE49-F238E27FC236}">
                <a16:creationId xmlns:a16="http://schemas.microsoft.com/office/drawing/2014/main" id="{8906632F-22CE-DDA4-7971-A9875BFC52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6">
            <a:extLst>
              <a:ext uri="{FF2B5EF4-FFF2-40B4-BE49-F238E27FC236}">
                <a16:creationId xmlns:a16="http://schemas.microsoft.com/office/drawing/2014/main" id="{4F25089C-1325-EDC6-FA94-F47ED96E4A5C}"/>
              </a:ext>
            </a:extLst>
          </p:cNvPr>
          <p:cNvSpPr>
            <a:spLocks noChangeArrowheads="1"/>
          </p:cNvSpPr>
          <p:nvPr/>
        </p:nvSpPr>
        <p:spPr bwMode="auto">
          <a:xfrm>
            <a:off x="5010150" y="43748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 name="Objet 9">
            <a:extLst>
              <a:ext uri="{FF2B5EF4-FFF2-40B4-BE49-F238E27FC236}">
                <a16:creationId xmlns:a16="http://schemas.microsoft.com/office/drawing/2014/main" id="{F356F132-D4B9-4334-1167-42E441920D75}"/>
              </a:ext>
            </a:extLst>
          </p:cNvPr>
          <p:cNvGraphicFramePr>
            <a:graphicFrameLocks noChangeAspect="1"/>
          </p:cNvGraphicFramePr>
          <p:nvPr>
            <p:extLst>
              <p:ext uri="{D42A27DB-BD31-4B8C-83A1-F6EECF244321}">
                <p14:modId xmlns:p14="http://schemas.microsoft.com/office/powerpoint/2010/main" val="116086325"/>
              </p:ext>
            </p:extLst>
          </p:nvPr>
        </p:nvGraphicFramePr>
        <p:xfrm>
          <a:off x="4352792" y="3873329"/>
          <a:ext cx="2719500" cy="1679293"/>
        </p:xfrm>
        <a:graphic>
          <a:graphicData uri="http://schemas.openxmlformats.org/presentationml/2006/ole">
            <mc:AlternateContent xmlns:mc="http://schemas.openxmlformats.org/markup-compatibility/2006">
              <mc:Choice xmlns:v="urn:schemas-microsoft-com:vml" Requires="v">
                <p:oleObj name="CS ChemDraw Drawing" r:id="rId4" imgW="1087800" imgH="671717" progId="ChemDraw.Document.6.0">
                  <p:embed/>
                </p:oleObj>
              </mc:Choice>
              <mc:Fallback>
                <p:oleObj name="CS ChemDraw Drawing" r:id="rId4" imgW="1087800" imgH="671717" progId="ChemDraw.Document.6.0">
                  <p:embed/>
                  <p:pic>
                    <p:nvPicPr>
                      <p:cNvPr id="0" name="Object 5"/>
                      <p:cNvPicPr>
                        <a:picLocks noChangeAspect="1" noChangeArrowheads="1"/>
                      </p:cNvPicPr>
                      <p:nvPr/>
                    </p:nvPicPr>
                    <p:blipFill>
                      <a:blip r:embed="rId5"/>
                      <a:srcRect/>
                      <a:stretch>
                        <a:fillRect/>
                      </a:stretch>
                    </p:blipFill>
                    <p:spPr bwMode="auto">
                      <a:xfrm>
                        <a:off x="4352792" y="3873329"/>
                        <a:ext cx="2719500" cy="1679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8">
            <a:extLst>
              <a:ext uri="{FF2B5EF4-FFF2-40B4-BE49-F238E27FC236}">
                <a16:creationId xmlns:a16="http://schemas.microsoft.com/office/drawing/2014/main" id="{1FDC28FE-FD77-2D2D-F7AD-093C39091B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10">
            <a:extLst>
              <a:ext uri="{FF2B5EF4-FFF2-40B4-BE49-F238E27FC236}">
                <a16:creationId xmlns:a16="http://schemas.microsoft.com/office/drawing/2014/main" id="{E660E1B8-2886-3B35-A4EB-558D26ADE22E}"/>
              </a:ext>
            </a:extLst>
          </p:cNvPr>
          <p:cNvSpPr>
            <a:spLocks noChangeArrowheads="1"/>
          </p:cNvSpPr>
          <p:nvPr/>
        </p:nvSpPr>
        <p:spPr bwMode="auto">
          <a:xfrm>
            <a:off x="9023314" y="48065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4" name="Objet 13">
            <a:extLst>
              <a:ext uri="{FF2B5EF4-FFF2-40B4-BE49-F238E27FC236}">
                <a16:creationId xmlns:a16="http://schemas.microsoft.com/office/drawing/2014/main" id="{AE464BC6-A36E-8554-F0E9-801474A5B374}"/>
              </a:ext>
            </a:extLst>
          </p:cNvPr>
          <p:cNvGraphicFramePr>
            <a:graphicFrameLocks noChangeAspect="1"/>
          </p:cNvGraphicFramePr>
          <p:nvPr>
            <p:extLst>
              <p:ext uri="{D42A27DB-BD31-4B8C-83A1-F6EECF244321}">
                <p14:modId xmlns:p14="http://schemas.microsoft.com/office/powerpoint/2010/main" val="2471180229"/>
              </p:ext>
            </p:extLst>
          </p:nvPr>
        </p:nvGraphicFramePr>
        <p:xfrm>
          <a:off x="9023314" y="4535192"/>
          <a:ext cx="886878" cy="784538"/>
        </p:xfrm>
        <a:graphic>
          <a:graphicData uri="http://schemas.openxmlformats.org/presentationml/2006/ole">
            <mc:AlternateContent xmlns:mc="http://schemas.openxmlformats.org/markup-compatibility/2006">
              <mc:Choice xmlns:v="urn:schemas-microsoft-com:vml" Requires="v">
                <p:oleObj name="CS ChemDraw Drawing" r:id="rId6" imgW="354751" imgH="313815" progId="ChemDraw.Document.6.0">
                  <p:embed/>
                </p:oleObj>
              </mc:Choice>
              <mc:Fallback>
                <p:oleObj name="CS ChemDraw Drawing" r:id="rId6" imgW="354751" imgH="313815" progId="ChemDraw.Document.6.0">
                  <p:embed/>
                  <p:pic>
                    <p:nvPicPr>
                      <p:cNvPr id="0" name="Object 9"/>
                      <p:cNvPicPr>
                        <a:picLocks noChangeAspect="1" noChangeArrowheads="1"/>
                      </p:cNvPicPr>
                      <p:nvPr/>
                    </p:nvPicPr>
                    <p:blipFill>
                      <a:blip r:embed="rId7"/>
                      <a:srcRect/>
                      <a:stretch>
                        <a:fillRect/>
                      </a:stretch>
                    </p:blipFill>
                    <p:spPr bwMode="auto">
                      <a:xfrm>
                        <a:off x="9023314" y="4535192"/>
                        <a:ext cx="886878" cy="78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0116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10B163F-D811-2320-BFBF-08AB0AA4275E}"/>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géométrie des édifices atomiques</a:t>
            </a:r>
            <a:endParaRPr lang="fr-FR" sz="3200" dirty="0"/>
          </a:p>
        </p:txBody>
      </p:sp>
      <p:sp>
        <p:nvSpPr>
          <p:cNvPr id="5" name="ZoneTexte 4">
            <a:extLst>
              <a:ext uri="{FF2B5EF4-FFF2-40B4-BE49-F238E27FC236}">
                <a16:creationId xmlns:a16="http://schemas.microsoft.com/office/drawing/2014/main" id="{0B63D5A7-6C7C-BA86-5D8E-06882B458AFE}"/>
              </a:ext>
            </a:extLst>
          </p:cNvPr>
          <p:cNvSpPr txBox="1"/>
          <p:nvPr/>
        </p:nvSpPr>
        <p:spPr>
          <a:xfrm>
            <a:off x="0" y="1010707"/>
            <a:ext cx="12192000" cy="452348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représentation de Lewis va permettre de fournir des informations sur la géométrie de la molécule, connaissant le nombre de doublets électroniques liants ou non liants autour de chaque 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Les doublets électroniques autour d’un atome se repoussent mutuellement à cause des forces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électrostatiques répulsives.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Ils se localisent dans l’espace de façon à se placer aussi loin que possible les uns des autres.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L’arrangement dans l’espace de ces paires est décrit par la figure de répulsion.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La forme de la figure de répulsion permet de déterminer l’arrangement des liaisons autour de chaque atome et donc la géométrie de la molécule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2247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EB970D91-9F63-C313-5389-307425FBB983}"/>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Figure de répulsion</a:t>
            </a:r>
            <a:endParaRPr lang="fr-FR" sz="3200" dirty="0"/>
          </a:p>
        </p:txBody>
      </p:sp>
      <p:sp>
        <p:nvSpPr>
          <p:cNvPr id="5" name="ZoneTexte 4">
            <a:extLst>
              <a:ext uri="{FF2B5EF4-FFF2-40B4-BE49-F238E27FC236}">
                <a16:creationId xmlns:a16="http://schemas.microsoft.com/office/drawing/2014/main" id="{20D628EB-2F4B-189C-4441-2D6B5F58A1A4}"/>
              </a:ext>
            </a:extLst>
          </p:cNvPr>
          <p:cNvSpPr txBox="1"/>
          <p:nvPr/>
        </p:nvSpPr>
        <p:spPr>
          <a:xfrm>
            <a:off x="0" y="863201"/>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liaisons et paires libres se positionnent le plus loin possible les unes des autres de manière à minimiser leur répulsion mutuelle.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1BD5D595-67F9-A202-B05F-16A8B1E2E7DD}"/>
              </a:ext>
            </a:extLst>
          </p:cNvPr>
          <p:cNvPicPr>
            <a:picLocks noChangeAspect="1"/>
          </p:cNvPicPr>
          <p:nvPr/>
        </p:nvPicPr>
        <p:blipFill>
          <a:blip r:embed="rId2"/>
          <a:stretch>
            <a:fillRect/>
          </a:stretch>
        </p:blipFill>
        <p:spPr>
          <a:xfrm>
            <a:off x="132764" y="1846595"/>
            <a:ext cx="11926472" cy="3394000"/>
          </a:xfrm>
          <a:prstGeom prst="rect">
            <a:avLst/>
          </a:prstGeom>
        </p:spPr>
      </p:pic>
    </p:spTree>
    <p:extLst>
      <p:ext uri="{BB962C8B-B14F-4D97-AF65-F5344CB8AC3E}">
        <p14:creationId xmlns:p14="http://schemas.microsoft.com/office/powerpoint/2010/main" val="2153865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EEAD9BF-A5F6-65C6-4685-8262F7D28CA1}"/>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Géométrie de la molécule autour d'un atome</a:t>
            </a:r>
            <a:endParaRPr lang="fr-FR" sz="3200" dirty="0"/>
          </a:p>
        </p:txBody>
      </p:sp>
      <p:pic>
        <p:nvPicPr>
          <p:cNvPr id="4" name="Image 3">
            <a:extLst>
              <a:ext uri="{FF2B5EF4-FFF2-40B4-BE49-F238E27FC236}">
                <a16:creationId xmlns:a16="http://schemas.microsoft.com/office/drawing/2014/main" id="{1D07FDF3-3E57-1511-377D-4491F8B38D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4328" y="1003114"/>
            <a:ext cx="5187863" cy="5338691"/>
          </a:xfrm>
          <a:prstGeom prst="rect">
            <a:avLst/>
          </a:prstGeom>
        </p:spPr>
      </p:pic>
      <p:sp>
        <p:nvSpPr>
          <p:cNvPr id="6" name="ZoneTexte 5">
            <a:extLst>
              <a:ext uri="{FF2B5EF4-FFF2-40B4-BE49-F238E27FC236}">
                <a16:creationId xmlns:a16="http://schemas.microsoft.com/office/drawing/2014/main" id="{33BC08A0-4AE9-B84F-BC1F-305E24084D47}"/>
              </a:ext>
            </a:extLst>
          </p:cNvPr>
          <p:cNvSpPr txBox="1"/>
          <p:nvPr/>
        </p:nvSpPr>
        <p:spPr>
          <a:xfrm>
            <a:off x="-1" y="1170489"/>
            <a:ext cx="6666271" cy="4892045"/>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Connaissant la formule de Lewis d’une molécule, on sait comment les différentes liaisons et doublets se répartiront dans l’espace autour de chaque atome</a:t>
            </a:r>
            <a:r>
              <a:rPr lang="fr-FR" sz="2400" dirty="0">
                <a:latin typeface="Comic Sans MS" panose="030F0702030302020204" pitchFamily="66" charset="0"/>
                <a:ea typeface="Calibri" panose="020F0502020204030204" pitchFamily="34" charset="0"/>
                <a:cs typeface="Arial" panose="020B0604020202020204" pitchFamily="34" charset="0"/>
              </a:rPr>
              <a:t>.</a:t>
            </a:r>
          </a:p>
          <a:p>
            <a:pPr algn="just"/>
            <a:endParaRPr lang="fr-FR" sz="2400" dirty="0">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Certains de ces doublets seront des liaisons, on a donc un moyen de prévoir la forme de la molécule.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répulsion des liaisons chimiques et des doublets non liants permet de prédire la forme de la molécule.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1152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97FC66A-15D4-76FA-0138-71C111A74A34}"/>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Quelques exemples de géométrie de molécules</a:t>
            </a:r>
            <a:endParaRPr lang="fr-FR" sz="3200" dirty="0"/>
          </a:p>
        </p:txBody>
      </p:sp>
      <p:sp>
        <p:nvSpPr>
          <p:cNvPr id="5" name="ZoneTexte 4">
            <a:extLst>
              <a:ext uri="{FF2B5EF4-FFF2-40B4-BE49-F238E27FC236}">
                <a16:creationId xmlns:a16="http://schemas.microsoft.com/office/drawing/2014/main" id="{02CD338F-E969-2CA9-5BD1-369A73639A60}"/>
              </a:ext>
            </a:extLst>
          </p:cNvPr>
          <p:cNvSpPr txBox="1"/>
          <p:nvPr/>
        </p:nvSpPr>
        <p:spPr>
          <a:xfrm>
            <a:off x="0" y="604724"/>
            <a:ext cx="12192000" cy="1362104"/>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Molécule linéaire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L’atome centrale engage deux doubles liaisons avec deux autres atomes, la molécule est linéaire, comme pour </a:t>
            </a:r>
            <a:r>
              <a:rPr lang="fr-FR" sz="2400" b="1" dirty="0">
                <a:effectLst/>
                <a:latin typeface="Comic Sans MS" panose="030F0702030302020204" pitchFamily="66" charset="0"/>
                <a:ea typeface="Calibri" panose="020F0502020204030204" pitchFamily="34" charset="0"/>
                <a:cs typeface="Arial" panose="020B0604020202020204" pitchFamily="34" charset="0"/>
              </a:rPr>
              <a:t>CO</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D3F1E6DC-30CC-0E1C-C47A-BD2BED2B70FA}"/>
              </a:ext>
            </a:extLst>
          </p:cNvPr>
          <p:cNvSpPr txBox="1"/>
          <p:nvPr/>
        </p:nvSpPr>
        <p:spPr>
          <a:xfrm>
            <a:off x="-1" y="3573734"/>
            <a:ext cx="12083845" cy="1362104"/>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Molécule coudée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L’atome central possède deux doublets non liants et engage deux liaisons avec deux atomes identiques, comme </a:t>
            </a:r>
            <a:r>
              <a:rPr lang="fr-FR" sz="2400" b="1" dirty="0">
                <a:effectLst/>
                <a:latin typeface="Comic Sans MS" panose="030F0702030302020204" pitchFamily="66" charset="0"/>
                <a:ea typeface="Calibri" panose="020F0502020204030204" pitchFamily="34" charset="0"/>
                <a:cs typeface="Arial" panose="020B0604020202020204" pitchFamily="34" charset="0"/>
              </a:rPr>
              <a:t>H</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O</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3F877CF6-CDF7-D55A-44D5-4AB2FDE80E4D}"/>
              </a:ext>
            </a:extLst>
          </p:cNvPr>
          <p:cNvPicPr>
            <a:picLocks noChangeAspect="1"/>
          </p:cNvPicPr>
          <p:nvPr/>
        </p:nvPicPr>
        <p:blipFill>
          <a:blip r:embed="rId2"/>
          <a:stretch>
            <a:fillRect/>
          </a:stretch>
        </p:blipFill>
        <p:spPr>
          <a:xfrm>
            <a:off x="-1" y="1936698"/>
            <a:ext cx="12192002" cy="1547854"/>
          </a:xfrm>
          <a:prstGeom prst="rect">
            <a:avLst/>
          </a:prstGeom>
        </p:spPr>
      </p:pic>
      <p:pic>
        <p:nvPicPr>
          <p:cNvPr id="11" name="Image 10">
            <a:extLst>
              <a:ext uri="{FF2B5EF4-FFF2-40B4-BE49-F238E27FC236}">
                <a16:creationId xmlns:a16="http://schemas.microsoft.com/office/drawing/2014/main" id="{EA58FDBF-01EA-25DA-0E8C-63BF2A62B30A}"/>
              </a:ext>
            </a:extLst>
          </p:cNvPr>
          <p:cNvPicPr>
            <a:picLocks noChangeAspect="1"/>
          </p:cNvPicPr>
          <p:nvPr/>
        </p:nvPicPr>
        <p:blipFill>
          <a:blip r:embed="rId3"/>
          <a:stretch>
            <a:fillRect/>
          </a:stretch>
        </p:blipFill>
        <p:spPr>
          <a:xfrm>
            <a:off x="1457851" y="5024684"/>
            <a:ext cx="9276297" cy="1832980"/>
          </a:xfrm>
          <a:prstGeom prst="rect">
            <a:avLst/>
          </a:prstGeom>
        </p:spPr>
      </p:pic>
    </p:spTree>
    <p:extLst>
      <p:ext uri="{BB962C8B-B14F-4D97-AF65-F5344CB8AC3E}">
        <p14:creationId xmlns:p14="http://schemas.microsoft.com/office/powerpoint/2010/main" val="10274555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BC4B9E8-9C07-9FD5-DCD0-91D8E0DB2209}"/>
              </a:ext>
            </a:extLst>
          </p:cNvPr>
          <p:cNvSpPr txBox="1"/>
          <p:nvPr/>
        </p:nvSpPr>
        <p:spPr>
          <a:xfrm>
            <a:off x="0" y="0"/>
            <a:ext cx="12123174" cy="1328762"/>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Molécule triangulaire plane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400" dirty="0">
                <a:effectLst/>
                <a:latin typeface="Comic Sans MS" panose="030F0702030302020204" pitchFamily="66" charset="0"/>
                <a:ea typeface="Calibri" panose="020F0502020204030204" pitchFamily="34" charset="0"/>
                <a:cs typeface="Arial" panose="020B0604020202020204" pitchFamily="34" charset="0"/>
              </a:rPr>
              <a:t>L’atome central engage deux liaisons simples et une double liaison, toutes ces liaisons sont dans le même plan, comme pour les carbones de </a:t>
            </a:r>
            <a:r>
              <a:rPr lang="fr-FR" sz="2400" b="1" dirty="0">
                <a:effectLst/>
                <a:latin typeface="Comic Sans MS" panose="030F0702030302020204" pitchFamily="66" charset="0"/>
                <a:ea typeface="Calibri" panose="020F0502020204030204" pitchFamily="34" charset="0"/>
                <a:cs typeface="Arial" panose="020B0604020202020204" pitchFamily="34" charset="0"/>
              </a:rPr>
              <a:t>CH</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CH</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endParaRPr lang="fr-FR" sz="2400" dirty="0"/>
          </a:p>
        </p:txBody>
      </p:sp>
      <p:pic>
        <p:nvPicPr>
          <p:cNvPr id="5" name="Image 4">
            <a:extLst>
              <a:ext uri="{FF2B5EF4-FFF2-40B4-BE49-F238E27FC236}">
                <a16:creationId xmlns:a16="http://schemas.microsoft.com/office/drawing/2014/main" id="{06CCF4DB-31E8-3315-84C1-64991C7A09DF}"/>
              </a:ext>
            </a:extLst>
          </p:cNvPr>
          <p:cNvPicPr>
            <a:picLocks noChangeAspect="1"/>
          </p:cNvPicPr>
          <p:nvPr/>
        </p:nvPicPr>
        <p:blipFill>
          <a:blip r:embed="rId2"/>
          <a:stretch>
            <a:fillRect/>
          </a:stretch>
        </p:blipFill>
        <p:spPr>
          <a:xfrm>
            <a:off x="119623" y="1457171"/>
            <a:ext cx="11952754" cy="3744094"/>
          </a:xfrm>
          <a:prstGeom prst="rect">
            <a:avLst/>
          </a:prstGeom>
        </p:spPr>
      </p:pic>
    </p:spTree>
    <p:extLst>
      <p:ext uri="{BB962C8B-B14F-4D97-AF65-F5344CB8AC3E}">
        <p14:creationId xmlns:p14="http://schemas.microsoft.com/office/powerpoint/2010/main" val="1163425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8A9351A8-1A1D-5173-8E1D-3CBA82A3A8F2}"/>
              </a:ext>
            </a:extLst>
          </p:cNvPr>
          <p:cNvSpPr txBox="1"/>
          <p:nvPr/>
        </p:nvSpPr>
        <p:spPr>
          <a:xfrm>
            <a:off x="0" y="0"/>
            <a:ext cx="12192000" cy="1362104"/>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Molécule pyramidale à base triangulaire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L’atome central est relié à trois atomes identique et possède un doublet non liant, comme </a:t>
            </a:r>
            <a:r>
              <a:rPr lang="fr-FR" sz="2400" b="1" dirty="0">
                <a:effectLst/>
                <a:latin typeface="Comic Sans MS" panose="030F0702030302020204" pitchFamily="66" charset="0"/>
                <a:ea typeface="Calibri" panose="020F0502020204030204" pitchFamily="34" charset="0"/>
                <a:cs typeface="Arial" panose="020B0604020202020204" pitchFamily="34" charset="0"/>
              </a:rPr>
              <a:t>NH</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3</a:t>
            </a:r>
            <a:r>
              <a:rPr lang="fr-FR" sz="2400" dirty="0">
                <a:effectLst/>
                <a:latin typeface="Comic Sans MS" panose="030F0702030302020204" pitchFamily="66" charset="0"/>
                <a:ea typeface="Calibri" panose="020F0502020204030204" pitchFamily="34" charset="0"/>
                <a:cs typeface="Arial" panose="020B0604020202020204" pitchFamily="34" charset="0"/>
              </a:rPr>
              <a:t> ou </a:t>
            </a:r>
            <a:r>
              <a:rPr lang="fr-FR" sz="2400" b="1" dirty="0">
                <a:effectLst/>
                <a:latin typeface="Comic Sans MS" panose="030F0702030302020204" pitchFamily="66" charset="0"/>
                <a:ea typeface="Calibri" panose="020F0502020204030204" pitchFamily="34" charset="0"/>
                <a:cs typeface="Arial" panose="020B0604020202020204" pitchFamily="34" charset="0"/>
              </a:rPr>
              <a:t>H</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3</a:t>
            </a:r>
            <a:r>
              <a:rPr lang="fr-FR" sz="2400" b="1" dirty="0">
                <a:effectLst/>
                <a:latin typeface="Comic Sans MS" panose="030F0702030302020204" pitchFamily="66" charset="0"/>
                <a:ea typeface="Calibri" panose="020F0502020204030204" pitchFamily="34" charset="0"/>
                <a:cs typeface="Arial" panose="020B0604020202020204" pitchFamily="34" charset="0"/>
              </a:rPr>
              <a:t>O</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937F522A-3BCC-6BB9-BD86-70AC776B2DC4}"/>
              </a:ext>
            </a:extLst>
          </p:cNvPr>
          <p:cNvPicPr>
            <a:picLocks noChangeAspect="1"/>
          </p:cNvPicPr>
          <p:nvPr/>
        </p:nvPicPr>
        <p:blipFill>
          <a:blip r:embed="rId2"/>
          <a:stretch>
            <a:fillRect/>
          </a:stretch>
        </p:blipFill>
        <p:spPr>
          <a:xfrm>
            <a:off x="775825" y="1502735"/>
            <a:ext cx="11026813" cy="2361341"/>
          </a:xfrm>
          <a:prstGeom prst="rect">
            <a:avLst/>
          </a:prstGeom>
        </p:spPr>
      </p:pic>
      <p:pic>
        <p:nvPicPr>
          <p:cNvPr id="7" name="Image 6">
            <a:extLst>
              <a:ext uri="{FF2B5EF4-FFF2-40B4-BE49-F238E27FC236}">
                <a16:creationId xmlns:a16="http://schemas.microsoft.com/office/drawing/2014/main" id="{AC7D6A3F-B646-0C68-E1AF-206A018B79F8}"/>
              </a:ext>
            </a:extLst>
          </p:cNvPr>
          <p:cNvPicPr>
            <a:picLocks noChangeAspect="1"/>
          </p:cNvPicPr>
          <p:nvPr/>
        </p:nvPicPr>
        <p:blipFill>
          <a:blip r:embed="rId3"/>
          <a:stretch>
            <a:fillRect/>
          </a:stretch>
        </p:blipFill>
        <p:spPr>
          <a:xfrm>
            <a:off x="775825" y="4004707"/>
            <a:ext cx="11026813" cy="2196443"/>
          </a:xfrm>
          <a:prstGeom prst="rect">
            <a:avLst/>
          </a:prstGeom>
        </p:spPr>
      </p:pic>
    </p:spTree>
    <p:extLst>
      <p:ext uri="{BB962C8B-B14F-4D97-AF65-F5344CB8AC3E}">
        <p14:creationId xmlns:p14="http://schemas.microsoft.com/office/powerpoint/2010/main" val="288419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EE1186CB-70F9-7619-9B3D-D0CDEBB92753}"/>
              </a:ext>
            </a:extLst>
          </p:cNvPr>
          <p:cNvSpPr txBox="1"/>
          <p:nvPr/>
        </p:nvSpPr>
        <p:spPr>
          <a:xfrm>
            <a:off x="0" y="945392"/>
            <a:ext cx="12192000" cy="1826206"/>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physique nucléaire attribue au noyau une structure beaucoup plus complexe: ces nucléons ne sont pas des particules simples (ou élémentaires), puisqu'ils sont formés d'autres particules, les quarks, qui, à leur tour, ne sont pas non plus des particules simples.</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De nombreuses particules constitutives du noyau ont été identifiées: fermions, leptons, quarks, mésons, baryons, neutrinos, antineutrinos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descr="Afficher l'image d'origine">
            <a:extLst>
              <a:ext uri="{FF2B5EF4-FFF2-40B4-BE49-F238E27FC236}">
                <a16:creationId xmlns:a16="http://schemas.microsoft.com/office/drawing/2014/main" id="{C72EDED4-F533-1520-C832-FC4F75B3B8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5102" y="2759523"/>
            <a:ext cx="9481796" cy="3987753"/>
          </a:xfrm>
          <a:prstGeom prst="rect">
            <a:avLst/>
          </a:prstGeom>
          <a:noFill/>
          <a:ln>
            <a:noFill/>
          </a:ln>
        </p:spPr>
      </p:pic>
      <p:sp>
        <p:nvSpPr>
          <p:cNvPr id="3" name="ZoneTexte 2">
            <a:extLst>
              <a:ext uri="{FF2B5EF4-FFF2-40B4-BE49-F238E27FC236}">
                <a16:creationId xmlns:a16="http://schemas.microsoft.com/office/drawing/2014/main" id="{D64CDBBA-8547-485A-90F4-F78889CB4E16}"/>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Différentes particules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7612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4B66E8C6-CA09-AE35-4504-7E77769D59E6}"/>
              </a:ext>
            </a:extLst>
          </p:cNvPr>
          <p:cNvSpPr txBox="1"/>
          <p:nvPr/>
        </p:nvSpPr>
        <p:spPr>
          <a:xfrm>
            <a:off x="0" y="0"/>
            <a:ext cx="12192000" cy="1362104"/>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Molécule tétraédrique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C’est le cas d’un atome central entouré de quatre doublets liants à des atomes identiques, comme </a:t>
            </a:r>
            <a:r>
              <a:rPr lang="fr-FR" sz="2400" b="1" dirty="0">
                <a:effectLst/>
                <a:latin typeface="Comic Sans MS" panose="030F0702030302020204" pitchFamily="66" charset="0"/>
                <a:ea typeface="Calibri" panose="020F0502020204030204" pitchFamily="34" charset="0"/>
                <a:cs typeface="Arial" panose="020B0604020202020204" pitchFamily="34" charset="0"/>
              </a:rPr>
              <a:t>CH</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4</a:t>
            </a:r>
            <a:r>
              <a:rPr lang="fr-FR" sz="2400" dirty="0">
                <a:effectLst/>
                <a:latin typeface="Comic Sans MS" panose="030F0702030302020204" pitchFamily="66" charset="0"/>
                <a:ea typeface="Calibri" panose="020F0502020204030204" pitchFamily="34" charset="0"/>
                <a:cs typeface="Arial" panose="020B0604020202020204" pitchFamily="34" charset="0"/>
              </a:rPr>
              <a:t> ou </a:t>
            </a:r>
            <a:r>
              <a:rPr lang="fr-FR" sz="2400" b="1" dirty="0">
                <a:effectLst/>
                <a:latin typeface="Comic Sans MS" panose="030F0702030302020204" pitchFamily="66" charset="0"/>
                <a:ea typeface="Calibri" panose="020F0502020204030204" pitchFamily="34" charset="0"/>
                <a:cs typeface="Arial" panose="020B0604020202020204" pitchFamily="34" charset="0"/>
              </a:rPr>
              <a:t>NH</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4</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harterBT-Roman"/>
                <a:ea typeface="Calibri" panose="020F0502020204030204" pitchFamily="34" charset="0"/>
                <a:cs typeface="CharterBT-Roman"/>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85B4BA0B-C568-B767-A62B-EE5C48978931}"/>
              </a:ext>
            </a:extLst>
          </p:cNvPr>
          <p:cNvPicPr>
            <a:picLocks noChangeAspect="1"/>
          </p:cNvPicPr>
          <p:nvPr/>
        </p:nvPicPr>
        <p:blipFill>
          <a:blip r:embed="rId2"/>
          <a:stretch>
            <a:fillRect/>
          </a:stretch>
        </p:blipFill>
        <p:spPr>
          <a:xfrm>
            <a:off x="2355134" y="1491964"/>
            <a:ext cx="7481731" cy="2506845"/>
          </a:xfrm>
          <a:prstGeom prst="rect">
            <a:avLst/>
          </a:prstGeom>
        </p:spPr>
      </p:pic>
      <p:pic>
        <p:nvPicPr>
          <p:cNvPr id="7" name="Image 6">
            <a:extLst>
              <a:ext uri="{FF2B5EF4-FFF2-40B4-BE49-F238E27FC236}">
                <a16:creationId xmlns:a16="http://schemas.microsoft.com/office/drawing/2014/main" id="{FBCA5500-6BC8-FF2C-03E7-BED256D0657A}"/>
              </a:ext>
            </a:extLst>
          </p:cNvPr>
          <p:cNvPicPr>
            <a:picLocks noChangeAspect="1"/>
          </p:cNvPicPr>
          <p:nvPr/>
        </p:nvPicPr>
        <p:blipFill>
          <a:blip r:embed="rId3"/>
          <a:stretch>
            <a:fillRect/>
          </a:stretch>
        </p:blipFill>
        <p:spPr>
          <a:xfrm>
            <a:off x="2355134" y="4128669"/>
            <a:ext cx="7481731" cy="2553785"/>
          </a:xfrm>
          <a:prstGeom prst="rect">
            <a:avLst/>
          </a:prstGeom>
        </p:spPr>
      </p:pic>
    </p:spTree>
    <p:extLst>
      <p:ext uri="{BB962C8B-B14F-4D97-AF65-F5344CB8AC3E}">
        <p14:creationId xmlns:p14="http://schemas.microsoft.com/office/powerpoint/2010/main" val="18966466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31C2C14-A423-1C29-84A2-79DC3C6E960E}"/>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Electronégativité des atomes</a:t>
            </a:r>
            <a:endParaRPr lang="fr-FR" sz="3200" dirty="0"/>
          </a:p>
        </p:txBody>
      </p:sp>
      <p:sp>
        <p:nvSpPr>
          <p:cNvPr id="5" name="ZoneTexte 4">
            <a:extLst>
              <a:ext uri="{FF2B5EF4-FFF2-40B4-BE49-F238E27FC236}">
                <a16:creationId xmlns:a16="http://schemas.microsoft.com/office/drawing/2014/main" id="{AFC19871-6FB2-6401-321F-2E3701D2AA43}"/>
              </a:ext>
            </a:extLst>
          </p:cNvPr>
          <p:cNvSpPr txBox="1"/>
          <p:nvPr/>
        </p:nvSpPr>
        <p:spPr>
          <a:xfrm>
            <a:off x="0" y="850247"/>
            <a:ext cx="12192000" cy="532985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L’électronégativité </a:t>
            </a:r>
            <a:r>
              <a:rPr lang="fr-FR" sz="2400" b="1" dirty="0">
                <a:effectLst/>
                <a:latin typeface="Symbol" panose="05050102010706020507" pitchFamily="18" charset="2"/>
                <a:ea typeface="Calibri" panose="020F0502020204030204" pitchFamily="34" charset="0"/>
                <a:cs typeface="Arial" panose="020B0604020202020204" pitchFamily="34" charset="0"/>
              </a:rPr>
              <a:t>c</a:t>
            </a:r>
            <a:r>
              <a:rPr lang="fr-FR" sz="2400" dirty="0">
                <a:effectLst/>
                <a:latin typeface="Comic Sans MS" panose="030F0702030302020204" pitchFamily="66" charset="0"/>
                <a:ea typeface="Calibri" panose="020F0502020204030204" pitchFamily="34" charset="0"/>
                <a:cs typeface="Arial" panose="020B0604020202020204" pitchFamily="34" charset="0"/>
              </a:rPr>
              <a:t> d’un atome traduit sa capacité à attirer vers lui les électrons d’un </a:t>
            </a:r>
            <a:r>
              <a:rPr lang="fr-FR" sz="2400" dirty="0">
                <a:latin typeface="Comic Sans MS" panose="030F0702030302020204" pitchFamily="66" charset="0"/>
                <a:cs typeface="Arial" panose="020B0604020202020204" pitchFamily="34" charset="0"/>
              </a:rPr>
              <a:t>doublet liant quand il est engagé dans une liaison chimique. Plus son électronégativité est grande, plus il attire vers lui les électrons.</a:t>
            </a:r>
          </a:p>
          <a:p>
            <a:pPr algn="just">
              <a:lnSpc>
                <a:spcPct val="107000"/>
              </a:lnSpc>
              <a:spcAft>
                <a:spcPts val="800"/>
              </a:spcAft>
            </a:pPr>
            <a:endParaRPr lang="fr-FR" sz="2400" dirty="0">
              <a:latin typeface="Comic Sans MS" panose="030F0702030302020204" pitchFamily="66" charset="0"/>
              <a:cs typeface="Arial" panose="020B0604020202020204" pitchFamily="34" charset="0"/>
            </a:endParaRPr>
          </a:p>
          <a:p>
            <a:pPr algn="just">
              <a:lnSpc>
                <a:spcPct val="107000"/>
              </a:lnSpc>
              <a:spcAft>
                <a:spcPts val="800"/>
              </a:spcAft>
            </a:pPr>
            <a:r>
              <a:rPr lang="fr-FR" sz="2400" dirty="0">
                <a:latin typeface="Comic Sans MS" panose="030F0702030302020204" pitchFamily="66" charset="0"/>
                <a:cs typeface="Arial" panose="020B0604020202020204" pitchFamily="34" charset="0"/>
              </a:rPr>
              <a:t>L’électronégativité est une grandeur relative qui traduit l'aptitude d'un atome A à attirer les électrons (nuage électronique) de la liaison covalente le liant à un atome B.</a:t>
            </a:r>
          </a:p>
          <a:p>
            <a:pPr algn="just">
              <a:lnSpc>
                <a:spcPct val="107000"/>
              </a:lnSpc>
              <a:spcAft>
                <a:spcPts val="800"/>
              </a:spcAft>
            </a:pPr>
            <a:r>
              <a:rPr lang="fr-FR" sz="2400" dirty="0">
                <a:latin typeface="Comic Sans MS" panose="030F0702030302020204" pitchFamily="66" charset="0"/>
                <a:cs typeface="Arial" panose="020B0604020202020204" pitchFamily="34" charset="0"/>
              </a:rPr>
              <a:t> </a:t>
            </a:r>
          </a:p>
          <a:p>
            <a:pPr algn="just">
              <a:lnSpc>
                <a:spcPct val="107000"/>
              </a:lnSpc>
              <a:spcAft>
                <a:spcPts val="800"/>
              </a:spcAft>
            </a:pPr>
            <a:r>
              <a:rPr lang="fr-FR" sz="2400" dirty="0">
                <a:latin typeface="Comic Sans MS" panose="030F0702030302020204" pitchFamily="66" charset="0"/>
                <a:cs typeface="Arial" panose="020B0604020202020204" pitchFamily="34" charset="0"/>
              </a:rPr>
              <a:t>L'échelle d'électronégativité la plus employée est celle de Pauling. L'échelle de Pauling est une méthode largement utilisé pour ordonner les éléments selon leur électronégativité.</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9409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Variation de l'électronégativité">
            <a:extLst>
              <a:ext uri="{FF2B5EF4-FFF2-40B4-BE49-F238E27FC236}">
                <a16:creationId xmlns:a16="http://schemas.microsoft.com/office/drawing/2014/main" id="{DC72F711-AD31-0D07-F096-FEE6A249DA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664"/>
            <a:ext cx="12192000" cy="6838336"/>
          </a:xfrm>
          <a:prstGeom prst="rect">
            <a:avLst/>
          </a:prstGeom>
          <a:noFill/>
          <a:ln>
            <a:noFill/>
          </a:ln>
        </p:spPr>
      </p:pic>
    </p:spTree>
    <p:extLst>
      <p:ext uri="{BB962C8B-B14F-4D97-AF65-F5344CB8AC3E}">
        <p14:creationId xmlns:p14="http://schemas.microsoft.com/office/powerpoint/2010/main" val="3717283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Une image contenant table&#10;&#10;Description générée automatiquement">
            <a:extLst>
              <a:ext uri="{FF2B5EF4-FFF2-40B4-BE49-F238E27FC236}">
                <a16:creationId xmlns:a16="http://schemas.microsoft.com/office/drawing/2014/main" id="{F6A83E4C-06BF-2B1C-E34B-13564EF9B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040" cy="6735097"/>
          </a:xfrm>
          <a:prstGeom prst="rect">
            <a:avLst/>
          </a:prstGeom>
          <a:noFill/>
          <a:ln>
            <a:noFill/>
          </a:ln>
        </p:spPr>
      </p:pic>
    </p:spTree>
    <p:extLst>
      <p:ext uri="{BB962C8B-B14F-4D97-AF65-F5344CB8AC3E}">
        <p14:creationId xmlns:p14="http://schemas.microsoft.com/office/powerpoint/2010/main" val="3214723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692ECA4-171F-3D11-B3BE-E5EBB58D2F95}"/>
              </a:ext>
            </a:extLst>
          </p:cNvPr>
          <p:cNvSpPr txBox="1"/>
          <p:nvPr/>
        </p:nvSpPr>
        <p:spPr>
          <a:xfrm>
            <a:off x="0" y="0"/>
            <a:ext cx="1210351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Polarisation d'une liaison chimique</a:t>
            </a:r>
            <a:endParaRPr lang="fr-FR" sz="3200" dirty="0"/>
          </a:p>
        </p:txBody>
      </p:sp>
      <p:sp>
        <p:nvSpPr>
          <p:cNvPr id="5" name="ZoneTexte 4">
            <a:extLst>
              <a:ext uri="{FF2B5EF4-FFF2-40B4-BE49-F238E27FC236}">
                <a16:creationId xmlns:a16="http://schemas.microsoft.com/office/drawing/2014/main" id="{F1146DE7-F2FD-3B0C-FF23-E20082AFA3CB}"/>
              </a:ext>
            </a:extLst>
          </p:cNvPr>
          <p:cNvSpPr txBox="1"/>
          <p:nvPr/>
        </p:nvSpPr>
        <p:spPr>
          <a:xfrm>
            <a:off x="0" y="674992"/>
            <a:ext cx="12103510" cy="387618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Soit 2 atomes A et B, liés par une liaison covalente, tel que l'électronégativité de A soit inférieure à celle de B. Le doublet d’électron n’est pas localisé entre les deux atomes mais il </a:t>
            </a:r>
            <a:r>
              <a:rPr lang="fr-FR" sz="2400" dirty="0">
                <a:latin typeface="Comic Sans MS" panose="030F0702030302020204" pitchFamily="66" charset="0"/>
                <a:cs typeface="Arial" panose="020B0604020202020204" pitchFamily="34" charset="0"/>
              </a:rPr>
              <a:t>est plus fortement attiré par l'atome de plus forte électronégativité, l'atome B.</a:t>
            </a:r>
            <a:endParaRPr lang="fr-FR" sz="1400" dirty="0">
              <a:latin typeface="Comic Sans MS" panose="030F0702030302020204" pitchFamily="66" charset="0"/>
              <a:cs typeface="Arial" panose="020B0604020202020204" pitchFamily="34" charset="0"/>
            </a:endParaRPr>
          </a:p>
          <a:p>
            <a:pPr algn="just">
              <a:lnSpc>
                <a:spcPct val="107000"/>
              </a:lnSpc>
              <a:spcAft>
                <a:spcPts val="800"/>
              </a:spcAft>
            </a:pPr>
            <a:r>
              <a:rPr lang="fr-FR" sz="2400" dirty="0">
                <a:latin typeface="Comic Sans MS" panose="030F0702030302020204" pitchFamily="66" charset="0"/>
                <a:cs typeface="Arial" panose="020B0604020202020204" pitchFamily="34" charset="0"/>
              </a:rPr>
              <a:t>On attribue à l'atome B une charge partielle négative d- (en Coulomb de symbole C) et à l'atome B une charge partielle positive d+ opposée à d- et de même valeur absolue.</a:t>
            </a:r>
            <a:endParaRPr lang="fr-FR" sz="2000" dirty="0">
              <a:latin typeface="Comic Sans MS" panose="030F0702030302020204" pitchFamily="66" charset="0"/>
              <a:cs typeface="Arial" panose="020B0604020202020204" pitchFamily="34" charset="0"/>
            </a:endParaRPr>
          </a:p>
          <a:p>
            <a:pPr algn="just">
              <a:lnSpc>
                <a:spcPct val="107000"/>
              </a:lnSpc>
              <a:spcAft>
                <a:spcPts val="800"/>
              </a:spcAft>
            </a:pPr>
            <a:r>
              <a:rPr lang="fr-FR" sz="2400" dirty="0">
                <a:latin typeface="Comic Sans MS" panose="030F0702030302020204" pitchFamily="66" charset="0"/>
                <a:cs typeface="Arial" panose="020B0604020202020204" pitchFamily="34" charset="0"/>
              </a:rPr>
              <a:t>La liaison covalente est alors appelée liaison covalente polarisée. Elle est notée:</a:t>
            </a:r>
          </a:p>
          <a:p>
            <a:pPr algn="just">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52B73C22-7272-5E08-CECF-9BBADF9DD2F9}"/>
              </a:ext>
            </a:extLst>
          </p:cNvPr>
          <p:cNvSpPr>
            <a:spLocks noChangeArrowheads="1"/>
          </p:cNvSpPr>
          <p:nvPr/>
        </p:nvSpPr>
        <p:spPr bwMode="auto">
          <a:xfrm>
            <a:off x="4857135" y="4828647"/>
            <a:ext cx="366615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7" name="Objet 6">
            <a:extLst>
              <a:ext uri="{FF2B5EF4-FFF2-40B4-BE49-F238E27FC236}">
                <a16:creationId xmlns:a16="http://schemas.microsoft.com/office/drawing/2014/main" id="{8764A5B2-B5EA-FF90-79C9-02A9DA245925}"/>
              </a:ext>
            </a:extLst>
          </p:cNvPr>
          <p:cNvGraphicFramePr>
            <a:graphicFrameLocks noChangeAspect="1"/>
          </p:cNvGraphicFramePr>
          <p:nvPr>
            <p:extLst>
              <p:ext uri="{D42A27DB-BD31-4B8C-83A1-F6EECF244321}">
                <p14:modId xmlns:p14="http://schemas.microsoft.com/office/powerpoint/2010/main" val="986877145"/>
              </p:ext>
            </p:extLst>
          </p:nvPr>
        </p:nvGraphicFramePr>
        <p:xfrm>
          <a:off x="4232089" y="3940494"/>
          <a:ext cx="3727821" cy="2512910"/>
        </p:xfrm>
        <a:graphic>
          <a:graphicData uri="http://schemas.openxmlformats.org/presentationml/2006/ole">
            <mc:AlternateContent xmlns:mc="http://schemas.openxmlformats.org/markup-compatibility/2006">
              <mc:Choice xmlns:v="urn:schemas-microsoft-com:vml" Requires="v">
                <p:oleObj name="CS ChemDraw Drawing" r:id="rId2" imgW="542218" imgH="374435" progId="ChemDraw.Document.6.0">
                  <p:embed/>
                </p:oleObj>
              </mc:Choice>
              <mc:Fallback>
                <p:oleObj name="CS ChemDraw Drawing" r:id="rId2" imgW="542218" imgH="374435" progId="ChemDraw.Document.6.0">
                  <p:embed/>
                  <p:pic>
                    <p:nvPicPr>
                      <p:cNvPr id="0" name="Object 1"/>
                      <p:cNvPicPr>
                        <a:picLocks noChangeAspect="1" noChangeArrowheads="1"/>
                      </p:cNvPicPr>
                      <p:nvPr/>
                    </p:nvPicPr>
                    <p:blipFill>
                      <a:blip r:embed="rId3"/>
                      <a:srcRect/>
                      <a:stretch>
                        <a:fillRect/>
                      </a:stretch>
                    </p:blipFill>
                    <p:spPr bwMode="auto">
                      <a:xfrm>
                        <a:off x="4232089" y="3940494"/>
                        <a:ext cx="3727821" cy="2512910"/>
                      </a:xfrm>
                      <a:prstGeom prst="rect">
                        <a:avLst/>
                      </a:prstGeom>
                      <a:noFill/>
                    </p:spPr>
                  </p:pic>
                </p:oleObj>
              </mc:Fallback>
            </mc:AlternateContent>
          </a:graphicData>
        </a:graphic>
      </p:graphicFrame>
    </p:spTree>
    <p:extLst>
      <p:ext uri="{BB962C8B-B14F-4D97-AF65-F5344CB8AC3E}">
        <p14:creationId xmlns:p14="http://schemas.microsoft.com/office/powerpoint/2010/main" val="4043954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02A20CE8-997D-3C97-7190-C3D66CC1DAA4}"/>
                  </a:ext>
                </a:extLst>
              </p:cNvPr>
              <p:cNvSpPr txBox="1"/>
              <p:nvPr/>
            </p:nvSpPr>
            <p:spPr>
              <a:xfrm>
                <a:off x="0" y="109915"/>
                <a:ext cx="12192000" cy="183832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2 charges électriques, égales en valeur absolue et de signes opposés, constituent un dipôle électrique caractérisé par un moment dipolaire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P</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Le moment dipolaire à pour direction la droite passant par les centres des atomes.</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Il est orienté de la charge partielle négative vers la charge partielle positive.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02A20CE8-997D-3C97-7190-C3D66CC1DAA4}"/>
                  </a:ext>
                </a:extLst>
              </p:cNvPr>
              <p:cNvSpPr txBox="1">
                <a:spLocks noRot="1" noChangeAspect="1" noMove="1" noResize="1" noEditPoints="1" noAdjustHandles="1" noChangeArrowheads="1" noChangeShapeType="1" noTextEdit="1"/>
              </p:cNvSpPr>
              <p:nvPr/>
            </p:nvSpPr>
            <p:spPr>
              <a:xfrm>
                <a:off x="0" y="109915"/>
                <a:ext cx="12192000" cy="1838324"/>
              </a:xfrm>
              <a:prstGeom prst="rect">
                <a:avLst/>
              </a:prstGeom>
              <a:blipFill>
                <a:blip r:embed="rId2"/>
                <a:stretch>
                  <a:fillRect l="-750" t="-2318" r="-750" b="-6623"/>
                </a:stretch>
              </a:blipFill>
            </p:spPr>
            <p:txBody>
              <a:bodyPr/>
              <a:lstStyle/>
              <a:p>
                <a:r>
                  <a:rPr lang="fr-FR">
                    <a:noFill/>
                  </a:rPr>
                  <a:t> </a:t>
                </a:r>
              </a:p>
            </p:txBody>
          </p:sp>
        </mc:Fallback>
      </mc:AlternateContent>
      <p:sp>
        <p:nvSpPr>
          <p:cNvPr id="4" name="Rectangle 2">
            <a:extLst>
              <a:ext uri="{FF2B5EF4-FFF2-40B4-BE49-F238E27FC236}">
                <a16:creationId xmlns:a16="http://schemas.microsoft.com/office/drawing/2014/main" id="{3328484C-2BD1-D12D-D94A-C3108961D366}"/>
              </a:ext>
            </a:extLst>
          </p:cNvPr>
          <p:cNvSpPr>
            <a:spLocks noChangeArrowheads="1"/>
          </p:cNvSpPr>
          <p:nvPr/>
        </p:nvSpPr>
        <p:spPr bwMode="auto">
          <a:xfrm>
            <a:off x="4630993" y="41574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a:extLst>
              <a:ext uri="{FF2B5EF4-FFF2-40B4-BE49-F238E27FC236}">
                <a16:creationId xmlns:a16="http://schemas.microsoft.com/office/drawing/2014/main" id="{6BB7649A-E87C-6BB6-E0AE-2BCBCFA835E0}"/>
              </a:ext>
            </a:extLst>
          </p:cNvPr>
          <p:cNvGraphicFramePr>
            <a:graphicFrameLocks noChangeAspect="1"/>
          </p:cNvGraphicFramePr>
          <p:nvPr>
            <p:extLst>
              <p:ext uri="{D42A27DB-BD31-4B8C-83A1-F6EECF244321}">
                <p14:modId xmlns:p14="http://schemas.microsoft.com/office/powerpoint/2010/main" val="3755280742"/>
              </p:ext>
            </p:extLst>
          </p:nvPr>
        </p:nvGraphicFramePr>
        <p:xfrm>
          <a:off x="4630993" y="2090993"/>
          <a:ext cx="2940058" cy="2417147"/>
        </p:xfrm>
        <a:graphic>
          <a:graphicData uri="http://schemas.openxmlformats.org/presentationml/2006/ole">
            <mc:AlternateContent xmlns:mc="http://schemas.openxmlformats.org/markup-compatibility/2006">
              <mc:Choice xmlns:v="urn:schemas-microsoft-com:vml" Requires="v">
                <p:oleObj name="CS ChemDraw Drawing" r:id="rId3" imgW="541912" imgH="446076" progId="ChemDraw.Document.6.0">
                  <p:embed/>
                </p:oleObj>
              </mc:Choice>
              <mc:Fallback>
                <p:oleObj name="CS ChemDraw Drawing" r:id="rId3" imgW="541912" imgH="446076" progId="ChemDraw.Document.6.0">
                  <p:embed/>
                  <p:pic>
                    <p:nvPicPr>
                      <p:cNvPr id="0" name="Object 1"/>
                      <p:cNvPicPr>
                        <a:picLocks noChangeAspect="1" noChangeArrowheads="1"/>
                      </p:cNvPicPr>
                      <p:nvPr/>
                    </p:nvPicPr>
                    <p:blipFill>
                      <a:blip r:embed="rId4"/>
                      <a:srcRect/>
                      <a:stretch>
                        <a:fillRect/>
                      </a:stretch>
                    </p:blipFill>
                    <p:spPr bwMode="auto">
                      <a:xfrm>
                        <a:off x="4630993" y="2090993"/>
                        <a:ext cx="2940058" cy="2417147"/>
                      </a:xfrm>
                      <a:prstGeom prst="rect">
                        <a:avLst/>
                      </a:prstGeom>
                      <a:noFill/>
                    </p:spPr>
                  </p:pic>
                </p:oleObj>
              </mc:Fallback>
            </mc:AlternateContent>
          </a:graphicData>
        </a:graphic>
      </p:graphicFrame>
    </p:spTree>
    <p:extLst>
      <p:ext uri="{BB962C8B-B14F-4D97-AF65-F5344CB8AC3E}">
        <p14:creationId xmlns:p14="http://schemas.microsoft.com/office/powerpoint/2010/main" val="2100140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7309BDA-0AA7-E999-CB56-17E600D4C2F7}"/>
              </a:ext>
            </a:extLst>
          </p:cNvPr>
          <p:cNvSpPr txBox="1"/>
          <p:nvPr/>
        </p:nvSpPr>
        <p:spPr>
          <a:xfrm>
            <a:off x="0" y="0"/>
            <a:ext cx="12192000"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Quelques exemples de liaisons apolaires (non polarisées) et polaires (polarisées).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3B85DDCA-735E-27C3-EE68-72D372E003FA}"/>
              </a:ext>
            </a:extLst>
          </p:cNvPr>
          <p:cNvGraphicFramePr>
            <a:graphicFrameLocks noGrp="1"/>
          </p:cNvGraphicFramePr>
          <p:nvPr>
            <p:extLst>
              <p:ext uri="{D42A27DB-BD31-4B8C-83A1-F6EECF244321}">
                <p14:modId xmlns:p14="http://schemas.microsoft.com/office/powerpoint/2010/main" val="4235022145"/>
              </p:ext>
            </p:extLst>
          </p:nvPr>
        </p:nvGraphicFramePr>
        <p:xfrm>
          <a:off x="1335549" y="1317740"/>
          <a:ext cx="9520902" cy="3676829"/>
        </p:xfrm>
        <a:graphic>
          <a:graphicData uri="http://schemas.openxmlformats.org/drawingml/2006/table">
            <a:tbl>
              <a:tblPr firstRow="1" bandRow="1">
                <a:tableStyleId>{5C22544A-7EE6-4342-B048-85BDC9FD1C3A}</a:tableStyleId>
              </a:tblPr>
              <a:tblGrid>
                <a:gridCol w="3173634">
                  <a:extLst>
                    <a:ext uri="{9D8B030D-6E8A-4147-A177-3AD203B41FA5}">
                      <a16:colId xmlns:a16="http://schemas.microsoft.com/office/drawing/2014/main" val="4208290498"/>
                    </a:ext>
                  </a:extLst>
                </a:gridCol>
                <a:gridCol w="3173634">
                  <a:extLst>
                    <a:ext uri="{9D8B030D-6E8A-4147-A177-3AD203B41FA5}">
                      <a16:colId xmlns:a16="http://schemas.microsoft.com/office/drawing/2014/main" val="2317810072"/>
                    </a:ext>
                  </a:extLst>
                </a:gridCol>
                <a:gridCol w="3173634">
                  <a:extLst>
                    <a:ext uri="{9D8B030D-6E8A-4147-A177-3AD203B41FA5}">
                      <a16:colId xmlns:a16="http://schemas.microsoft.com/office/drawing/2014/main" val="176520044"/>
                    </a:ext>
                  </a:extLst>
                </a:gridCol>
              </a:tblGrid>
              <a:tr h="242856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8184778"/>
                  </a:ext>
                </a:extLst>
              </a:tr>
              <a:tr h="875071">
                <a:tc>
                  <a:txBody>
                    <a:bodyPr/>
                    <a:lstStyle/>
                    <a:p>
                      <a:pPr algn="ctr">
                        <a:lnSpc>
                          <a:spcPct val="107000"/>
                        </a:lnSpc>
                        <a:spcAft>
                          <a:spcPts val="800"/>
                        </a:spcAft>
                      </a:pPr>
                      <a:r>
                        <a:rPr lang="fr-FR" sz="3200" b="1" dirty="0" err="1">
                          <a:solidFill>
                            <a:schemeClr val="tx1"/>
                          </a:solidFill>
                          <a:effectLst/>
                          <a:latin typeface="Symbol" panose="05050102010706020507" pitchFamily="18" charset="2"/>
                          <a:ea typeface="Calibri" panose="020F0502020204030204" pitchFamily="34" charset="0"/>
                          <a:cs typeface="Arial" panose="020B0604020202020204" pitchFamily="34" charset="0"/>
                        </a:rPr>
                        <a:t>c</a:t>
                      </a:r>
                      <a:r>
                        <a:rPr lang="fr-FR" sz="3200" b="1" baseline="-25000" dirty="0" err="1">
                          <a:solidFill>
                            <a:schemeClr val="tx1"/>
                          </a:solidFill>
                          <a:effectLst/>
                          <a:latin typeface="Comic Sans MS" panose="030F0702030302020204" pitchFamily="66" charset="0"/>
                          <a:ea typeface="Calibri" panose="020F0502020204030204" pitchFamily="34" charset="0"/>
                          <a:cs typeface="Arial" panose="020B0604020202020204" pitchFamily="34" charset="0"/>
                        </a:rPr>
                        <a:t>C</a:t>
                      </a:r>
                      <a:r>
                        <a:rPr lang="fr-FR" sz="3200" b="1"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 </a:t>
                      </a:r>
                      <a:r>
                        <a:rPr lang="fr-FR" sz="3200" b="1" dirty="0" err="1">
                          <a:solidFill>
                            <a:schemeClr val="tx1"/>
                          </a:solidFill>
                          <a:effectLst/>
                          <a:latin typeface="Symbol" panose="05050102010706020507" pitchFamily="18" charset="2"/>
                          <a:ea typeface="Calibri" panose="020F0502020204030204" pitchFamily="34" charset="0"/>
                          <a:cs typeface="Arial" panose="020B0604020202020204" pitchFamily="34" charset="0"/>
                        </a:rPr>
                        <a:t>c</a:t>
                      </a:r>
                      <a:r>
                        <a:rPr lang="fr-FR" sz="3200" b="1" baseline="-25000" dirty="0" err="1">
                          <a:solidFill>
                            <a:schemeClr val="tx1"/>
                          </a:solidFill>
                          <a:effectLst/>
                          <a:latin typeface="Comic Sans MS" panose="030F0702030302020204" pitchFamily="66" charset="0"/>
                          <a:ea typeface="Calibri" panose="020F0502020204030204" pitchFamily="34" charset="0"/>
                          <a:cs typeface="Arial" panose="020B0604020202020204" pitchFamily="34" charset="0"/>
                        </a:rPr>
                        <a:t>H</a:t>
                      </a:r>
                      <a:r>
                        <a:rPr lang="fr-FR" sz="3200" b="1"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 0,3</a:t>
                      </a:r>
                      <a:endParaRPr lang="fr-FR"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b="1" dirty="0" err="1">
                          <a:solidFill>
                            <a:schemeClr val="tx1"/>
                          </a:solidFill>
                          <a:effectLst/>
                          <a:latin typeface="Symbol" panose="05050102010706020507" pitchFamily="18" charset="2"/>
                          <a:ea typeface="Calibri" panose="020F0502020204030204" pitchFamily="34" charset="0"/>
                          <a:cs typeface="Arial" panose="020B0604020202020204" pitchFamily="34" charset="0"/>
                        </a:rPr>
                        <a:t>c</a:t>
                      </a:r>
                      <a:r>
                        <a:rPr lang="fr-FR" sz="3200" b="1" baseline="-25000" dirty="0" err="1">
                          <a:solidFill>
                            <a:schemeClr val="tx1"/>
                          </a:solidFill>
                          <a:effectLst/>
                          <a:latin typeface="Comic Sans MS" panose="030F0702030302020204" pitchFamily="66" charset="0"/>
                          <a:ea typeface="Calibri" panose="020F0502020204030204" pitchFamily="34" charset="0"/>
                          <a:cs typeface="Arial" panose="020B0604020202020204" pitchFamily="34" charset="0"/>
                        </a:rPr>
                        <a:t>O</a:t>
                      </a:r>
                      <a:r>
                        <a:rPr lang="fr-FR" sz="3200" b="1"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 </a:t>
                      </a:r>
                      <a:r>
                        <a:rPr lang="fr-FR" sz="3200" b="1" dirty="0" err="1">
                          <a:solidFill>
                            <a:schemeClr val="tx1"/>
                          </a:solidFill>
                          <a:effectLst/>
                          <a:latin typeface="Symbol" panose="05050102010706020507" pitchFamily="18" charset="2"/>
                          <a:ea typeface="Calibri" panose="020F0502020204030204" pitchFamily="34" charset="0"/>
                          <a:cs typeface="Arial" panose="020B0604020202020204" pitchFamily="34" charset="0"/>
                        </a:rPr>
                        <a:t>c</a:t>
                      </a:r>
                      <a:r>
                        <a:rPr lang="fr-FR" sz="3200" b="1" baseline="-25000" dirty="0" err="1">
                          <a:solidFill>
                            <a:schemeClr val="tx1"/>
                          </a:solidFill>
                          <a:effectLst/>
                          <a:latin typeface="Comic Sans MS" panose="030F0702030302020204" pitchFamily="66" charset="0"/>
                          <a:ea typeface="Calibri" panose="020F0502020204030204" pitchFamily="34" charset="0"/>
                          <a:cs typeface="Arial" panose="020B0604020202020204" pitchFamily="34" charset="0"/>
                        </a:rPr>
                        <a:t>H</a:t>
                      </a:r>
                      <a:r>
                        <a:rPr lang="fr-FR" sz="3200" b="1"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 1,3</a:t>
                      </a:r>
                      <a:endParaRPr lang="fr-FR"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3200" b="1" dirty="0" err="1">
                          <a:solidFill>
                            <a:schemeClr val="tx1"/>
                          </a:solidFill>
                          <a:effectLst/>
                          <a:latin typeface="Symbol" panose="05050102010706020507" pitchFamily="18" charset="2"/>
                          <a:ea typeface="Calibri" panose="020F0502020204030204" pitchFamily="34" charset="0"/>
                          <a:cs typeface="Arial" panose="020B0604020202020204" pitchFamily="34" charset="0"/>
                        </a:rPr>
                        <a:t>c</a:t>
                      </a:r>
                      <a:r>
                        <a:rPr lang="fr-FR" sz="3200" b="1" baseline="-25000" dirty="0" err="1">
                          <a:solidFill>
                            <a:schemeClr val="tx1"/>
                          </a:solidFill>
                          <a:effectLst/>
                          <a:latin typeface="Comic Sans MS" panose="030F0702030302020204" pitchFamily="66" charset="0"/>
                          <a:ea typeface="Calibri" panose="020F0502020204030204" pitchFamily="34" charset="0"/>
                          <a:cs typeface="Arial" panose="020B0604020202020204" pitchFamily="34" charset="0"/>
                        </a:rPr>
                        <a:t>O</a:t>
                      </a:r>
                      <a:r>
                        <a:rPr lang="fr-FR" sz="3200" b="1"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 </a:t>
                      </a:r>
                      <a:r>
                        <a:rPr lang="fr-FR" sz="3200" b="1" dirty="0" err="1">
                          <a:solidFill>
                            <a:schemeClr val="tx1"/>
                          </a:solidFill>
                          <a:effectLst/>
                          <a:latin typeface="Symbol" panose="05050102010706020507" pitchFamily="18" charset="2"/>
                          <a:ea typeface="Calibri" panose="020F0502020204030204" pitchFamily="34" charset="0"/>
                          <a:cs typeface="Arial" panose="020B0604020202020204" pitchFamily="34" charset="0"/>
                        </a:rPr>
                        <a:t>c</a:t>
                      </a:r>
                      <a:r>
                        <a:rPr lang="fr-FR" sz="3200" b="1" baseline="-25000" dirty="0" err="1">
                          <a:solidFill>
                            <a:schemeClr val="tx1"/>
                          </a:solidFill>
                          <a:effectLst/>
                          <a:latin typeface="Comic Sans MS" panose="030F0702030302020204" pitchFamily="66" charset="0"/>
                          <a:ea typeface="Calibri" panose="020F0502020204030204" pitchFamily="34" charset="0"/>
                          <a:cs typeface="Arial" panose="020B0604020202020204" pitchFamily="34" charset="0"/>
                        </a:rPr>
                        <a:t>C</a:t>
                      </a:r>
                      <a:r>
                        <a:rPr lang="fr-FR" sz="3200" b="1"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 = 1,0</a:t>
                      </a:r>
                      <a:endParaRPr lang="fr-FR"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7000944"/>
                  </a:ext>
                </a:extLst>
              </a:tr>
              <a:tr h="334297">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Apolaire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a:solidFill>
                            <a:schemeClr val="tx1"/>
                          </a:solidFill>
                          <a:effectLst/>
                          <a:latin typeface="Comic Sans MS" panose="030F0702030302020204" pitchFamily="66" charset="0"/>
                          <a:ea typeface="Calibri" panose="020F0502020204030204" pitchFamily="34" charset="0"/>
                          <a:cs typeface="Arial" panose="020B0604020202020204" pitchFamily="34" charset="0"/>
                        </a:rPr>
                        <a:t>Polaire</a:t>
                      </a:r>
                      <a:endParaRPr lang="fr-FR"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Polaire</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745518"/>
                  </a:ext>
                </a:extLst>
              </a:tr>
            </a:tbl>
          </a:graphicData>
        </a:graphic>
      </p:graphicFrame>
      <p:sp>
        <p:nvSpPr>
          <p:cNvPr id="5" name="Rectangle 2">
            <a:extLst>
              <a:ext uri="{FF2B5EF4-FFF2-40B4-BE49-F238E27FC236}">
                <a16:creationId xmlns:a16="http://schemas.microsoft.com/office/drawing/2014/main" id="{92E9D30A-5168-3AB7-4E97-E6271C0532F5}"/>
              </a:ext>
            </a:extLst>
          </p:cNvPr>
          <p:cNvSpPr>
            <a:spLocks noChangeArrowheads="1"/>
          </p:cNvSpPr>
          <p:nvPr/>
        </p:nvSpPr>
        <p:spPr bwMode="auto">
          <a:xfrm>
            <a:off x="2182761" y="31561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Objet 5">
            <a:extLst>
              <a:ext uri="{FF2B5EF4-FFF2-40B4-BE49-F238E27FC236}">
                <a16:creationId xmlns:a16="http://schemas.microsoft.com/office/drawing/2014/main" id="{495B7EBC-1553-454E-42BC-25CBDA8BDEC8}"/>
              </a:ext>
            </a:extLst>
          </p:cNvPr>
          <p:cNvGraphicFramePr>
            <a:graphicFrameLocks noChangeAspect="1"/>
          </p:cNvGraphicFramePr>
          <p:nvPr>
            <p:extLst>
              <p:ext uri="{D42A27DB-BD31-4B8C-83A1-F6EECF244321}">
                <p14:modId xmlns:p14="http://schemas.microsoft.com/office/powerpoint/2010/main" val="671466435"/>
              </p:ext>
            </p:extLst>
          </p:nvPr>
        </p:nvGraphicFramePr>
        <p:xfrm>
          <a:off x="1860704" y="1540115"/>
          <a:ext cx="2174375" cy="2014538"/>
        </p:xfrm>
        <a:graphic>
          <a:graphicData uri="http://schemas.openxmlformats.org/presentationml/2006/ole">
            <mc:AlternateContent xmlns:mc="http://schemas.openxmlformats.org/markup-compatibility/2006">
              <mc:Choice xmlns:v="urn:schemas-microsoft-com:vml" Requires="v">
                <p:oleObj name="CS ChemDraw Drawing" r:id="rId2" imgW="869750" imgH="805815" progId="ChemDraw.Document.6.0">
                  <p:embed/>
                </p:oleObj>
              </mc:Choice>
              <mc:Fallback>
                <p:oleObj name="CS ChemDraw Drawing" r:id="rId2" imgW="869750" imgH="805815" progId="ChemDraw.Document.6.0">
                  <p:embed/>
                  <p:pic>
                    <p:nvPicPr>
                      <p:cNvPr id="0" name="Object 1"/>
                      <p:cNvPicPr>
                        <a:picLocks noChangeAspect="1" noChangeArrowheads="1"/>
                      </p:cNvPicPr>
                      <p:nvPr/>
                    </p:nvPicPr>
                    <p:blipFill>
                      <a:blip r:embed="rId3"/>
                      <a:srcRect/>
                      <a:stretch>
                        <a:fillRect/>
                      </a:stretch>
                    </p:blipFill>
                    <p:spPr bwMode="auto">
                      <a:xfrm>
                        <a:off x="1860704" y="1540115"/>
                        <a:ext cx="2174375" cy="201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a:extLst>
              <a:ext uri="{FF2B5EF4-FFF2-40B4-BE49-F238E27FC236}">
                <a16:creationId xmlns:a16="http://schemas.microsoft.com/office/drawing/2014/main" id="{E5FAC11A-C26D-36AE-03FE-F20465CA1EDE}"/>
              </a:ext>
            </a:extLst>
          </p:cNvPr>
          <p:cNvSpPr>
            <a:spLocks noChangeArrowheads="1"/>
          </p:cNvSpPr>
          <p:nvPr/>
        </p:nvSpPr>
        <p:spPr bwMode="auto">
          <a:xfrm>
            <a:off x="5466736" y="35546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a:extLst>
              <a:ext uri="{FF2B5EF4-FFF2-40B4-BE49-F238E27FC236}">
                <a16:creationId xmlns:a16="http://schemas.microsoft.com/office/drawing/2014/main" id="{DC7C5B28-B808-3E4D-4822-177657A631EE}"/>
              </a:ext>
            </a:extLst>
          </p:cNvPr>
          <p:cNvGraphicFramePr>
            <a:graphicFrameLocks noChangeAspect="1"/>
          </p:cNvGraphicFramePr>
          <p:nvPr>
            <p:extLst>
              <p:ext uri="{D42A27DB-BD31-4B8C-83A1-F6EECF244321}">
                <p14:modId xmlns:p14="http://schemas.microsoft.com/office/powerpoint/2010/main" val="649770750"/>
              </p:ext>
            </p:extLst>
          </p:nvPr>
        </p:nvGraphicFramePr>
        <p:xfrm>
          <a:off x="4945736" y="1830233"/>
          <a:ext cx="2300528" cy="1126673"/>
        </p:xfrm>
        <a:graphic>
          <a:graphicData uri="http://schemas.openxmlformats.org/presentationml/2006/ole">
            <mc:AlternateContent xmlns:mc="http://schemas.openxmlformats.org/markup-compatibility/2006">
              <mc:Choice xmlns:v="urn:schemas-microsoft-com:vml" Requires="v">
                <p:oleObj name="CS ChemDraw Drawing" r:id="rId4" imgW="920211" imgH="450669" progId="ChemDraw.Document.6.0">
                  <p:embed/>
                </p:oleObj>
              </mc:Choice>
              <mc:Fallback>
                <p:oleObj name="CS ChemDraw Drawing" r:id="rId4" imgW="920211" imgH="450669" progId="ChemDraw.Document.6.0">
                  <p:embed/>
                  <p:pic>
                    <p:nvPicPr>
                      <p:cNvPr id="0" name="Object 3"/>
                      <p:cNvPicPr>
                        <a:picLocks noChangeAspect="1" noChangeArrowheads="1"/>
                      </p:cNvPicPr>
                      <p:nvPr/>
                    </p:nvPicPr>
                    <p:blipFill>
                      <a:blip r:embed="rId5"/>
                      <a:srcRect/>
                      <a:stretch>
                        <a:fillRect/>
                      </a:stretch>
                    </p:blipFill>
                    <p:spPr bwMode="auto">
                      <a:xfrm>
                        <a:off x="4945736" y="1830233"/>
                        <a:ext cx="2300528" cy="11266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a:extLst>
              <a:ext uri="{FF2B5EF4-FFF2-40B4-BE49-F238E27FC236}">
                <a16:creationId xmlns:a16="http://schemas.microsoft.com/office/drawing/2014/main" id="{329EE5EC-1FD6-24BB-474B-6733ADE84BF5}"/>
              </a:ext>
            </a:extLst>
          </p:cNvPr>
          <p:cNvSpPr>
            <a:spLocks noChangeArrowheads="1"/>
          </p:cNvSpPr>
          <p:nvPr/>
        </p:nvSpPr>
        <p:spPr bwMode="auto">
          <a:xfrm>
            <a:off x="8613828"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 name="Objet 9">
            <a:extLst>
              <a:ext uri="{FF2B5EF4-FFF2-40B4-BE49-F238E27FC236}">
                <a16:creationId xmlns:a16="http://schemas.microsoft.com/office/drawing/2014/main" id="{A030A6BE-FE9A-2671-2F3B-D88204FE3C78}"/>
              </a:ext>
            </a:extLst>
          </p:cNvPr>
          <p:cNvGraphicFramePr>
            <a:graphicFrameLocks noChangeAspect="1"/>
          </p:cNvGraphicFramePr>
          <p:nvPr>
            <p:extLst>
              <p:ext uri="{D42A27DB-BD31-4B8C-83A1-F6EECF244321}">
                <p14:modId xmlns:p14="http://schemas.microsoft.com/office/powerpoint/2010/main" val="2688802996"/>
              </p:ext>
            </p:extLst>
          </p:nvPr>
        </p:nvGraphicFramePr>
        <p:xfrm>
          <a:off x="8046411" y="1481117"/>
          <a:ext cx="2600995" cy="2010710"/>
        </p:xfrm>
        <a:graphic>
          <a:graphicData uri="http://schemas.openxmlformats.org/presentationml/2006/ole">
            <mc:AlternateContent xmlns:mc="http://schemas.openxmlformats.org/markup-compatibility/2006">
              <mc:Choice xmlns:v="urn:schemas-microsoft-com:vml" Requires="v">
                <p:oleObj name="CS ChemDraw Drawing" r:id="rId6" imgW="1040398" imgH="804284" progId="ChemDraw.Document.6.0">
                  <p:embed/>
                </p:oleObj>
              </mc:Choice>
              <mc:Fallback>
                <p:oleObj name="CS ChemDraw Drawing" r:id="rId6" imgW="1040398" imgH="804284" progId="ChemDraw.Document.6.0">
                  <p:embed/>
                  <p:pic>
                    <p:nvPicPr>
                      <p:cNvPr id="0" name="Object 5"/>
                      <p:cNvPicPr>
                        <a:picLocks noChangeAspect="1" noChangeArrowheads="1"/>
                      </p:cNvPicPr>
                      <p:nvPr/>
                    </p:nvPicPr>
                    <p:blipFill>
                      <a:blip r:embed="rId7"/>
                      <a:srcRect/>
                      <a:stretch>
                        <a:fillRect/>
                      </a:stretch>
                    </p:blipFill>
                    <p:spPr bwMode="auto">
                      <a:xfrm>
                        <a:off x="8046411" y="1481117"/>
                        <a:ext cx="2600995" cy="20107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90064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7CFB1EE-C813-B3DF-7980-3FA8B6889BD5}"/>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Polarisation d'une molécule</a:t>
            </a:r>
            <a:endParaRPr lang="fr-FR" sz="3200" dirty="0"/>
          </a:p>
        </p:txBody>
      </p:sp>
      <p:sp>
        <p:nvSpPr>
          <p:cNvPr id="5" name="ZoneTexte 4">
            <a:extLst>
              <a:ext uri="{FF2B5EF4-FFF2-40B4-BE49-F238E27FC236}">
                <a16:creationId xmlns:a16="http://schemas.microsoft.com/office/drawing/2014/main" id="{D5D2F6CE-F141-1DE1-21F4-985AA2E2030B}"/>
              </a:ext>
            </a:extLst>
          </p:cNvPr>
          <p:cNvSpPr txBox="1"/>
          <p:nvPr/>
        </p:nvSpPr>
        <p:spPr>
          <a:xfrm>
            <a:off x="0" y="860410"/>
            <a:ext cx="12192000" cy="542847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Une molécule est dite "polaire" si elle contient une ou plusieurs liaisons polarisées qui ne se compensent pas.</a:t>
            </a:r>
          </a:p>
          <a:p>
            <a:pPr algn="just">
              <a:lnSpc>
                <a:spcPct val="107000"/>
              </a:lnSpc>
              <a:spcAft>
                <a:spcPts val="800"/>
              </a:spcAft>
            </a:pPr>
            <a:endParaRPr lang="fr-FR" sz="2400" dirty="0">
              <a:effectLst/>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a alors le centre géométrique des charges positives différent du centre </a:t>
            </a:r>
            <a:r>
              <a:rPr lang="fr-FR" sz="2400" dirty="0">
                <a:latin typeface="Comic Sans MS" panose="030F0702030302020204" pitchFamily="66" charset="0"/>
                <a:cs typeface="Arial" panose="020B0604020202020204" pitchFamily="34" charset="0"/>
              </a:rPr>
              <a:t>géométrique des charges négatives.</a:t>
            </a:r>
          </a:p>
          <a:p>
            <a:pPr algn="just">
              <a:lnSpc>
                <a:spcPct val="107000"/>
              </a:lnSpc>
              <a:spcAft>
                <a:spcPts val="800"/>
              </a:spcAft>
            </a:pPr>
            <a:endParaRPr lang="fr-FR" sz="2400" dirty="0">
              <a:latin typeface="Comic Sans MS" panose="030F0702030302020204" pitchFamily="66" charset="0"/>
              <a:cs typeface="Arial" panose="020B0604020202020204" pitchFamily="34" charset="0"/>
            </a:endParaRPr>
          </a:p>
          <a:p>
            <a:pPr algn="just">
              <a:lnSpc>
                <a:spcPct val="107000"/>
              </a:lnSpc>
              <a:spcAft>
                <a:spcPts val="800"/>
              </a:spcAft>
            </a:pPr>
            <a:r>
              <a:rPr lang="fr-FR" sz="2400" dirty="0">
                <a:latin typeface="Comic Sans MS" panose="030F0702030302020204" pitchFamily="66" charset="0"/>
                <a:cs typeface="Arial" panose="020B0604020202020204" pitchFamily="34" charset="0"/>
              </a:rPr>
              <a:t>La molécule se comporte comme un dipôle électrique, globalement neutre, mais ayant une extrémité positive, l’autre négative.</a:t>
            </a:r>
          </a:p>
          <a:p>
            <a:pPr algn="just">
              <a:lnSpc>
                <a:spcPct val="107000"/>
              </a:lnSpc>
              <a:spcAft>
                <a:spcPts val="800"/>
              </a:spcAft>
            </a:pPr>
            <a:endParaRPr lang="fr-FR" sz="2400" dirty="0">
              <a:latin typeface="Comic Sans MS" panose="030F0702030302020204" pitchFamily="66" charset="0"/>
              <a:cs typeface="Arial" panose="020B0604020202020204" pitchFamily="34" charset="0"/>
            </a:endParaRPr>
          </a:p>
          <a:p>
            <a:pPr algn="just">
              <a:lnSpc>
                <a:spcPct val="107000"/>
              </a:lnSpc>
              <a:spcAft>
                <a:spcPts val="800"/>
              </a:spcAft>
            </a:pPr>
            <a:r>
              <a:rPr lang="fr-FR" sz="2400" dirty="0">
                <a:latin typeface="Comic Sans MS" panose="030F0702030302020204" pitchFamily="66" charset="0"/>
                <a:cs typeface="Arial" panose="020B0604020202020204" pitchFamily="34" charset="0"/>
              </a:rPr>
              <a:t>Cela va influencer des propriétés macroscopiques comme les températures de changement de phase, la solubilité et la réactivité chimique de ces espèces, car les interactions entre molécules sont plus importantes.</a:t>
            </a:r>
          </a:p>
        </p:txBody>
      </p:sp>
    </p:spTree>
    <p:extLst>
      <p:ext uri="{BB962C8B-B14F-4D97-AF65-F5344CB8AC3E}">
        <p14:creationId xmlns:p14="http://schemas.microsoft.com/office/powerpoint/2010/main" val="3622751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BEC8C24E-6CD4-B72F-1C31-FAA355A32976}"/>
              </a:ext>
            </a:extLst>
          </p:cNvPr>
          <p:cNvSpPr txBox="1"/>
          <p:nvPr/>
        </p:nvSpPr>
        <p:spPr>
          <a:xfrm>
            <a:off x="0" y="0"/>
            <a:ext cx="12192000" cy="265021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Considérons par exemple la molécule de bromure d'hydrogène </a:t>
            </a:r>
            <a:r>
              <a:rPr lang="fr-FR" sz="2400" b="1" dirty="0" err="1">
                <a:effectLst/>
                <a:latin typeface="Comic Sans MS" panose="030F0702030302020204" pitchFamily="66" charset="0"/>
                <a:ea typeface="Calibri" panose="020F0502020204030204" pitchFamily="34" charset="0"/>
                <a:cs typeface="Arial" panose="020B0604020202020204" pitchFamily="34" charset="0"/>
              </a:rPr>
              <a:t>HBr</a:t>
            </a:r>
            <a:r>
              <a:rPr lang="fr-FR" sz="2400" dirty="0">
                <a:effectLst/>
                <a:latin typeface="Comic Sans MS" panose="030F0702030302020204" pitchFamily="66" charset="0"/>
                <a:ea typeface="Calibri" panose="020F0502020204030204" pitchFamily="34" charset="0"/>
                <a:cs typeface="Arial" panose="020B0604020202020204" pitchFamily="34" charset="0"/>
              </a:rPr>
              <a:t>.</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D'après l'échelle de Pauling, l'électronégativité du brome est </a:t>
            </a:r>
            <a:r>
              <a:rPr lang="fr-FR" sz="2400" b="1" dirty="0">
                <a:effectLst/>
                <a:latin typeface="Comic Sans MS" panose="030F0702030302020204" pitchFamily="66" charset="0"/>
                <a:ea typeface="Calibri" panose="020F0502020204030204" pitchFamily="34" charset="0"/>
                <a:cs typeface="Arial" panose="020B0604020202020204" pitchFamily="34" charset="0"/>
              </a:rPr>
              <a:t>2,8</a:t>
            </a:r>
            <a:r>
              <a:rPr lang="fr-FR" sz="2400" dirty="0">
                <a:effectLst/>
                <a:latin typeface="Comic Sans MS" panose="030F0702030302020204" pitchFamily="66" charset="0"/>
                <a:ea typeface="Calibri" panose="020F0502020204030204" pitchFamily="34" charset="0"/>
                <a:cs typeface="Arial" panose="020B0604020202020204" pitchFamily="34" charset="0"/>
              </a:rPr>
              <a:t> et celle de l'hydrogène est </a:t>
            </a:r>
            <a:r>
              <a:rPr lang="fr-FR" sz="2400" b="1" dirty="0">
                <a:effectLst/>
                <a:latin typeface="Comic Sans MS" panose="030F0702030302020204" pitchFamily="66" charset="0"/>
                <a:ea typeface="Calibri" panose="020F0502020204030204" pitchFamily="34" charset="0"/>
                <a:cs typeface="Arial" panose="020B0604020202020204" pitchFamily="34" charset="0"/>
              </a:rPr>
              <a:t>2,1</a:t>
            </a:r>
            <a:r>
              <a:rPr lang="fr-FR" sz="2400" dirty="0">
                <a:effectLst/>
                <a:latin typeface="Comic Sans MS" panose="030F0702030302020204" pitchFamily="66" charset="0"/>
                <a:ea typeface="Calibri" panose="020F0502020204030204" pitchFamily="34" charset="0"/>
                <a:cs typeface="Arial" panose="020B0604020202020204" pitchFamily="34" charset="0"/>
              </a:rPr>
              <a:t>. Le brome, plus électronégatif que l'hydrogène, attire plus les électrons, il va donc porter une charge partielle négative </a:t>
            </a:r>
            <a:r>
              <a:rPr lang="fr-FR" sz="2400" b="1" dirty="0">
                <a:effectLst/>
                <a:latin typeface="Symbol" panose="05050102010706020507" pitchFamily="18" charset="2"/>
                <a:ea typeface="Calibri" panose="020F0502020204030204" pitchFamily="34" charset="0"/>
                <a:cs typeface="Arial" panose="020B0604020202020204" pitchFamily="34" charset="0"/>
              </a:rPr>
              <a:t>d</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 celle de l'hydrogène </a:t>
            </a:r>
            <a:r>
              <a:rPr lang="fr-FR" sz="2400" b="1" dirty="0">
                <a:effectLst/>
                <a:latin typeface="Symbol" panose="05050102010706020507" pitchFamily="18" charset="2"/>
                <a:ea typeface="Calibri" panose="020F0502020204030204" pitchFamily="34" charset="0"/>
                <a:cs typeface="Arial" panose="020B0604020202020204" pitchFamily="34" charset="0"/>
              </a:rPr>
              <a:t>d</a:t>
            </a:r>
            <a:r>
              <a:rPr lang="fr-FR" sz="2400" b="1" baseline="30000"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 sera positive.</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moment dipolaire sera orienté du brome vers l'hydrogène.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4F05DEFB-9D6C-D43C-2EC0-B571E2CA523F}"/>
              </a:ext>
            </a:extLst>
          </p:cNvPr>
          <p:cNvSpPr>
            <a:spLocks noChangeArrowheads="1"/>
          </p:cNvSpPr>
          <p:nvPr/>
        </p:nvSpPr>
        <p:spPr bwMode="auto">
          <a:xfrm>
            <a:off x="4670323" y="37362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 name="Objet 4">
            <a:extLst>
              <a:ext uri="{FF2B5EF4-FFF2-40B4-BE49-F238E27FC236}">
                <a16:creationId xmlns:a16="http://schemas.microsoft.com/office/drawing/2014/main" id="{1790E053-E3EE-86FB-672B-0025C29D8217}"/>
              </a:ext>
            </a:extLst>
          </p:cNvPr>
          <p:cNvGraphicFramePr>
            <a:graphicFrameLocks noChangeAspect="1"/>
          </p:cNvGraphicFramePr>
          <p:nvPr>
            <p:extLst>
              <p:ext uri="{D42A27DB-BD31-4B8C-83A1-F6EECF244321}">
                <p14:modId xmlns:p14="http://schemas.microsoft.com/office/powerpoint/2010/main" val="1131042293"/>
              </p:ext>
            </p:extLst>
          </p:nvPr>
        </p:nvGraphicFramePr>
        <p:xfrm>
          <a:off x="4640826" y="3061435"/>
          <a:ext cx="3043677" cy="2292706"/>
        </p:xfrm>
        <a:graphic>
          <a:graphicData uri="http://schemas.openxmlformats.org/presentationml/2006/ole">
            <mc:AlternateContent xmlns:mc="http://schemas.openxmlformats.org/markup-compatibility/2006">
              <mc:Choice xmlns:v="urn:schemas-microsoft-com:vml" Requires="v">
                <p:oleObj name="CS ChemDraw Drawing" r:id="rId2" imgW="603076" imgH="455261" progId="ChemDraw.Document.6.0">
                  <p:embed/>
                </p:oleObj>
              </mc:Choice>
              <mc:Fallback>
                <p:oleObj name="CS ChemDraw Drawing" r:id="rId2" imgW="603076" imgH="455261" progId="ChemDraw.Document.6.0">
                  <p:embed/>
                  <p:pic>
                    <p:nvPicPr>
                      <p:cNvPr id="0" name="Object 1"/>
                      <p:cNvPicPr>
                        <a:picLocks noChangeAspect="1" noChangeArrowheads="1"/>
                      </p:cNvPicPr>
                      <p:nvPr/>
                    </p:nvPicPr>
                    <p:blipFill>
                      <a:blip r:embed="rId3"/>
                      <a:srcRect/>
                      <a:stretch>
                        <a:fillRect/>
                      </a:stretch>
                    </p:blipFill>
                    <p:spPr bwMode="auto">
                      <a:xfrm>
                        <a:off x="4640826" y="3061435"/>
                        <a:ext cx="3043677" cy="2292706"/>
                      </a:xfrm>
                      <a:prstGeom prst="rect">
                        <a:avLst/>
                      </a:prstGeom>
                      <a:noFill/>
                    </p:spPr>
                  </p:pic>
                </p:oleObj>
              </mc:Fallback>
            </mc:AlternateContent>
          </a:graphicData>
        </a:graphic>
      </p:graphicFrame>
    </p:spTree>
    <p:extLst>
      <p:ext uri="{BB962C8B-B14F-4D97-AF65-F5344CB8AC3E}">
        <p14:creationId xmlns:p14="http://schemas.microsoft.com/office/powerpoint/2010/main" val="1903342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1798613-B14F-CEA5-53A1-42C314D69125}"/>
              </a:ext>
            </a:extLst>
          </p:cNvPr>
          <p:cNvSpPr txBox="1"/>
          <p:nvPr/>
        </p:nvSpPr>
        <p:spPr>
          <a:xfrm>
            <a:off x="0" y="0"/>
            <a:ext cx="12123174"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Quelques exemples de molécules apolaires (non polarisées) et polaires (polarisées).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15E5E8DC-7AC7-ED08-48C7-33A2FBED8C24}"/>
              </a:ext>
            </a:extLst>
          </p:cNvPr>
          <p:cNvGraphicFramePr>
            <a:graphicFrameLocks noGrp="1"/>
          </p:cNvGraphicFramePr>
          <p:nvPr>
            <p:extLst>
              <p:ext uri="{D42A27DB-BD31-4B8C-83A1-F6EECF244321}">
                <p14:modId xmlns:p14="http://schemas.microsoft.com/office/powerpoint/2010/main" val="578717638"/>
              </p:ext>
            </p:extLst>
          </p:nvPr>
        </p:nvGraphicFramePr>
        <p:xfrm>
          <a:off x="0" y="994968"/>
          <a:ext cx="12192000" cy="401948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234807789"/>
                    </a:ext>
                  </a:extLst>
                </a:gridCol>
                <a:gridCol w="2438400">
                  <a:extLst>
                    <a:ext uri="{9D8B030D-6E8A-4147-A177-3AD203B41FA5}">
                      <a16:colId xmlns:a16="http://schemas.microsoft.com/office/drawing/2014/main" val="2175269284"/>
                    </a:ext>
                  </a:extLst>
                </a:gridCol>
                <a:gridCol w="2438400">
                  <a:extLst>
                    <a:ext uri="{9D8B030D-6E8A-4147-A177-3AD203B41FA5}">
                      <a16:colId xmlns:a16="http://schemas.microsoft.com/office/drawing/2014/main" val="398560812"/>
                    </a:ext>
                  </a:extLst>
                </a:gridCol>
                <a:gridCol w="2438400">
                  <a:extLst>
                    <a:ext uri="{9D8B030D-6E8A-4147-A177-3AD203B41FA5}">
                      <a16:colId xmlns:a16="http://schemas.microsoft.com/office/drawing/2014/main" val="2908459630"/>
                    </a:ext>
                  </a:extLst>
                </a:gridCol>
                <a:gridCol w="2438400">
                  <a:extLst>
                    <a:ext uri="{9D8B030D-6E8A-4147-A177-3AD203B41FA5}">
                      <a16:colId xmlns:a16="http://schemas.microsoft.com/office/drawing/2014/main" val="1646858251"/>
                    </a:ext>
                  </a:extLst>
                </a:gridCol>
              </a:tblGrid>
              <a:tr h="2298838">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0676960"/>
                  </a:ext>
                </a:extLst>
              </a:tr>
              <a:tr h="1032387">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Ethane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Ethanol</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a:solidFill>
                            <a:schemeClr val="tx1"/>
                          </a:solidFill>
                          <a:effectLst/>
                          <a:latin typeface="Comic Sans MS" panose="030F0702030302020204" pitchFamily="66" charset="0"/>
                          <a:ea typeface="Calibri" panose="020F0502020204030204" pitchFamily="34" charset="0"/>
                          <a:cs typeface="Arial" panose="020B0604020202020204" pitchFamily="34" charset="0"/>
                        </a:rPr>
                        <a:t>Dioxyde de carbone</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a:solidFill>
                            <a:schemeClr val="tx1"/>
                          </a:solidFill>
                          <a:effectLst/>
                          <a:latin typeface="Comic Sans MS" panose="030F0702030302020204" pitchFamily="66" charset="0"/>
                          <a:ea typeface="Calibri" panose="020F0502020204030204" pitchFamily="34" charset="0"/>
                          <a:cs typeface="Arial" panose="020B0604020202020204" pitchFamily="34" charset="0"/>
                        </a:rPr>
                        <a:t>Eau</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a:solidFill>
                            <a:schemeClr val="tx1"/>
                          </a:solidFill>
                          <a:effectLst/>
                          <a:latin typeface="Comic Sans MS" panose="030F0702030302020204" pitchFamily="66" charset="0"/>
                          <a:ea typeface="Calibri" panose="020F0502020204030204" pitchFamily="34" charset="0"/>
                          <a:cs typeface="Arial" panose="020B0604020202020204" pitchFamily="34" charset="0"/>
                        </a:rPr>
                        <a:t>Ammoniaque</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9101872"/>
                  </a:ext>
                </a:extLst>
              </a:tr>
              <a:tr h="688259">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Apolaire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a:solidFill>
                            <a:schemeClr val="tx1"/>
                          </a:solidFill>
                          <a:effectLst/>
                          <a:latin typeface="Comic Sans MS" panose="030F0702030302020204" pitchFamily="66" charset="0"/>
                          <a:ea typeface="Calibri" panose="020F0502020204030204" pitchFamily="34" charset="0"/>
                          <a:cs typeface="Arial" panose="020B0604020202020204" pitchFamily="34" charset="0"/>
                        </a:rPr>
                        <a:t>Polaire</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a:solidFill>
                            <a:schemeClr val="tx1"/>
                          </a:solidFill>
                          <a:effectLst/>
                          <a:latin typeface="Comic Sans MS" panose="030F0702030302020204" pitchFamily="66" charset="0"/>
                          <a:ea typeface="Calibri" panose="020F0502020204030204" pitchFamily="34" charset="0"/>
                          <a:cs typeface="Arial" panose="020B0604020202020204" pitchFamily="34" charset="0"/>
                        </a:rPr>
                        <a:t>Apolaire</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a:solidFill>
                            <a:schemeClr val="tx1"/>
                          </a:solidFill>
                          <a:effectLst/>
                          <a:latin typeface="Comic Sans MS" panose="030F0702030302020204" pitchFamily="66" charset="0"/>
                          <a:ea typeface="Calibri" panose="020F0502020204030204" pitchFamily="34" charset="0"/>
                          <a:cs typeface="Arial" panose="020B0604020202020204" pitchFamily="34" charset="0"/>
                        </a:rPr>
                        <a:t>Polaire</a:t>
                      </a:r>
                      <a:endParaRPr lang="fr-F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fr-FR" sz="2400" dirty="0">
                          <a:solidFill>
                            <a:schemeClr val="tx1"/>
                          </a:solidFill>
                          <a:effectLst/>
                          <a:latin typeface="Comic Sans MS" panose="030F0702030302020204" pitchFamily="66" charset="0"/>
                          <a:ea typeface="Calibri" panose="020F0502020204030204" pitchFamily="34" charset="0"/>
                          <a:cs typeface="Arial" panose="020B0604020202020204" pitchFamily="34" charset="0"/>
                        </a:rPr>
                        <a:t>Polaire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0772494"/>
                  </a:ext>
                </a:extLst>
              </a:tr>
            </a:tbl>
          </a:graphicData>
        </a:graphic>
      </p:graphicFrame>
      <p:sp>
        <p:nvSpPr>
          <p:cNvPr id="5" name="Rectangle 2">
            <a:extLst>
              <a:ext uri="{FF2B5EF4-FFF2-40B4-BE49-F238E27FC236}">
                <a16:creationId xmlns:a16="http://schemas.microsoft.com/office/drawing/2014/main" id="{2258DF2E-B032-6213-C977-3CDA8EDB3D34}"/>
              </a:ext>
            </a:extLst>
          </p:cNvPr>
          <p:cNvSpPr>
            <a:spLocks noChangeArrowheads="1"/>
          </p:cNvSpPr>
          <p:nvPr/>
        </p:nvSpPr>
        <p:spPr bwMode="auto">
          <a:xfrm>
            <a:off x="422787" y="182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 name="Objet 5">
            <a:extLst>
              <a:ext uri="{FF2B5EF4-FFF2-40B4-BE49-F238E27FC236}">
                <a16:creationId xmlns:a16="http://schemas.microsoft.com/office/drawing/2014/main" id="{28548FD0-914D-5BCA-4445-646A06B0D4F4}"/>
              </a:ext>
            </a:extLst>
          </p:cNvPr>
          <p:cNvGraphicFramePr>
            <a:graphicFrameLocks noChangeAspect="1"/>
          </p:cNvGraphicFramePr>
          <p:nvPr>
            <p:extLst>
              <p:ext uri="{D42A27DB-BD31-4B8C-83A1-F6EECF244321}">
                <p14:modId xmlns:p14="http://schemas.microsoft.com/office/powerpoint/2010/main" val="4108244001"/>
              </p:ext>
            </p:extLst>
          </p:nvPr>
        </p:nvGraphicFramePr>
        <p:xfrm>
          <a:off x="45633" y="1198256"/>
          <a:ext cx="2284612" cy="1665520"/>
        </p:xfrm>
        <a:graphic>
          <a:graphicData uri="http://schemas.openxmlformats.org/presentationml/2006/ole">
            <mc:AlternateContent xmlns:mc="http://schemas.openxmlformats.org/markup-compatibility/2006">
              <mc:Choice xmlns:v="urn:schemas-microsoft-com:vml" Requires="v">
                <p:oleObj name="CS ChemDraw Drawing" r:id="rId2" imgW="1322363" imgH="968999" progId="ChemDraw.Document.6.0">
                  <p:embed/>
                </p:oleObj>
              </mc:Choice>
              <mc:Fallback>
                <p:oleObj name="CS ChemDraw Drawing" r:id="rId2" imgW="1322363" imgH="968999" progId="ChemDraw.Document.6.0">
                  <p:embed/>
                  <p:pic>
                    <p:nvPicPr>
                      <p:cNvPr id="0" name="Object 1"/>
                      <p:cNvPicPr>
                        <a:picLocks noChangeAspect="1" noChangeArrowheads="1"/>
                      </p:cNvPicPr>
                      <p:nvPr/>
                    </p:nvPicPr>
                    <p:blipFill>
                      <a:blip r:embed="rId3"/>
                      <a:srcRect/>
                      <a:stretch>
                        <a:fillRect/>
                      </a:stretch>
                    </p:blipFill>
                    <p:spPr bwMode="auto">
                      <a:xfrm>
                        <a:off x="45633" y="1198256"/>
                        <a:ext cx="2284612" cy="1665520"/>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9B63F9F8-AE49-EA1A-9323-677AAFDEAF03}"/>
              </a:ext>
            </a:extLst>
          </p:cNvPr>
          <p:cNvSpPr>
            <a:spLocks noChangeArrowheads="1"/>
          </p:cNvSpPr>
          <p:nvPr/>
        </p:nvSpPr>
        <p:spPr bwMode="auto">
          <a:xfrm>
            <a:off x="2605548" y="19566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a:extLst>
              <a:ext uri="{FF2B5EF4-FFF2-40B4-BE49-F238E27FC236}">
                <a16:creationId xmlns:a16="http://schemas.microsoft.com/office/drawing/2014/main" id="{43D88F57-E386-8F6F-BD71-9E2938AB658B}"/>
              </a:ext>
            </a:extLst>
          </p:cNvPr>
          <p:cNvGraphicFramePr>
            <a:graphicFrameLocks noChangeAspect="1"/>
          </p:cNvGraphicFramePr>
          <p:nvPr>
            <p:extLst>
              <p:ext uri="{D42A27DB-BD31-4B8C-83A1-F6EECF244321}">
                <p14:modId xmlns:p14="http://schemas.microsoft.com/office/powerpoint/2010/main" val="2578076819"/>
              </p:ext>
            </p:extLst>
          </p:nvPr>
        </p:nvGraphicFramePr>
        <p:xfrm>
          <a:off x="2475273" y="1432866"/>
          <a:ext cx="2403093" cy="1306029"/>
        </p:xfrm>
        <a:graphic>
          <a:graphicData uri="http://schemas.openxmlformats.org/presentationml/2006/ole">
            <mc:AlternateContent xmlns:mc="http://schemas.openxmlformats.org/markup-compatibility/2006">
              <mc:Choice xmlns:v="urn:schemas-microsoft-com:vml" Requires="v">
                <p:oleObj name="CS ChemDraw Drawing" r:id="rId4" imgW="1753568" imgH="947567" progId="ChemDraw.Document.6.0">
                  <p:embed/>
                </p:oleObj>
              </mc:Choice>
              <mc:Fallback>
                <p:oleObj name="CS ChemDraw Drawing" r:id="rId4" imgW="1753568" imgH="947567" progId="ChemDraw.Document.6.0">
                  <p:embed/>
                  <p:pic>
                    <p:nvPicPr>
                      <p:cNvPr id="0" name="Object 3"/>
                      <p:cNvPicPr>
                        <a:picLocks noChangeAspect="1" noChangeArrowheads="1"/>
                      </p:cNvPicPr>
                      <p:nvPr/>
                    </p:nvPicPr>
                    <p:blipFill>
                      <a:blip r:embed="rId5"/>
                      <a:srcRect/>
                      <a:stretch>
                        <a:fillRect/>
                      </a:stretch>
                    </p:blipFill>
                    <p:spPr bwMode="auto">
                      <a:xfrm>
                        <a:off x="2475273" y="1432866"/>
                        <a:ext cx="2403093" cy="1306029"/>
                      </a:xfrm>
                      <a:prstGeom prst="rect">
                        <a:avLst/>
                      </a:prstGeom>
                      <a:noFill/>
                    </p:spPr>
                  </p:pic>
                </p:oleObj>
              </mc:Fallback>
            </mc:AlternateContent>
          </a:graphicData>
        </a:graphic>
      </p:graphicFrame>
      <p:sp>
        <p:nvSpPr>
          <p:cNvPr id="9" name="Rectangle 6">
            <a:extLst>
              <a:ext uri="{FF2B5EF4-FFF2-40B4-BE49-F238E27FC236}">
                <a16:creationId xmlns:a16="http://schemas.microsoft.com/office/drawing/2014/main" id="{450D3EBC-B2D0-9259-E4E5-852EFC889EAF}"/>
              </a:ext>
            </a:extLst>
          </p:cNvPr>
          <p:cNvSpPr>
            <a:spLocks noChangeArrowheads="1"/>
          </p:cNvSpPr>
          <p:nvPr/>
        </p:nvSpPr>
        <p:spPr bwMode="auto">
          <a:xfrm>
            <a:off x="5663381" y="20355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 name="Objet 9">
            <a:extLst>
              <a:ext uri="{FF2B5EF4-FFF2-40B4-BE49-F238E27FC236}">
                <a16:creationId xmlns:a16="http://schemas.microsoft.com/office/drawing/2014/main" id="{521DFF12-75C9-FFE9-18D3-0E5DB87980F6}"/>
              </a:ext>
            </a:extLst>
          </p:cNvPr>
          <p:cNvGraphicFramePr>
            <a:graphicFrameLocks noChangeAspect="1"/>
          </p:cNvGraphicFramePr>
          <p:nvPr>
            <p:extLst>
              <p:ext uri="{D42A27DB-BD31-4B8C-83A1-F6EECF244321}">
                <p14:modId xmlns:p14="http://schemas.microsoft.com/office/powerpoint/2010/main" val="2084755697"/>
              </p:ext>
            </p:extLst>
          </p:nvPr>
        </p:nvGraphicFramePr>
        <p:xfrm>
          <a:off x="5061944" y="1439767"/>
          <a:ext cx="2060123" cy="1306029"/>
        </p:xfrm>
        <a:graphic>
          <a:graphicData uri="http://schemas.openxmlformats.org/presentationml/2006/ole">
            <mc:AlternateContent xmlns:mc="http://schemas.openxmlformats.org/markup-compatibility/2006">
              <mc:Choice xmlns:v="urn:schemas-microsoft-com:vml" Requires="v">
                <p:oleObj name="CS ChemDraw Drawing" r:id="rId6" imgW="1018800" imgH="645120" progId="ChemDraw.Document.6.0">
                  <p:embed/>
                </p:oleObj>
              </mc:Choice>
              <mc:Fallback>
                <p:oleObj name="CS ChemDraw Drawing" r:id="rId6" imgW="1018800" imgH="645120" progId="ChemDraw.Document.6.0">
                  <p:embed/>
                  <p:pic>
                    <p:nvPicPr>
                      <p:cNvPr id="0" name="Object 5"/>
                      <p:cNvPicPr>
                        <a:picLocks noChangeAspect="1" noChangeArrowheads="1"/>
                      </p:cNvPicPr>
                      <p:nvPr/>
                    </p:nvPicPr>
                    <p:blipFill>
                      <a:blip r:embed="rId7"/>
                      <a:srcRect/>
                      <a:stretch>
                        <a:fillRect/>
                      </a:stretch>
                    </p:blipFill>
                    <p:spPr bwMode="auto">
                      <a:xfrm>
                        <a:off x="5061944" y="1439767"/>
                        <a:ext cx="2060123" cy="1306029"/>
                      </a:xfrm>
                      <a:prstGeom prst="rect">
                        <a:avLst/>
                      </a:prstGeom>
                      <a:noFill/>
                    </p:spPr>
                  </p:pic>
                </p:oleObj>
              </mc:Fallback>
            </mc:AlternateContent>
          </a:graphicData>
        </a:graphic>
      </p:graphicFrame>
      <p:sp>
        <p:nvSpPr>
          <p:cNvPr id="11" name="Rectangle 8">
            <a:extLst>
              <a:ext uri="{FF2B5EF4-FFF2-40B4-BE49-F238E27FC236}">
                <a16:creationId xmlns:a16="http://schemas.microsoft.com/office/drawing/2014/main" id="{916B348C-D457-4CCD-2E8E-814539DFA6E6}"/>
              </a:ext>
            </a:extLst>
          </p:cNvPr>
          <p:cNvSpPr>
            <a:spLocks noChangeArrowheads="1"/>
          </p:cNvSpPr>
          <p:nvPr/>
        </p:nvSpPr>
        <p:spPr bwMode="auto">
          <a:xfrm>
            <a:off x="7833854" y="20042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2" name="Objet 11">
            <a:extLst>
              <a:ext uri="{FF2B5EF4-FFF2-40B4-BE49-F238E27FC236}">
                <a16:creationId xmlns:a16="http://schemas.microsoft.com/office/drawing/2014/main" id="{D68DD6CA-8C30-57B3-D68B-D88B0151410F}"/>
              </a:ext>
            </a:extLst>
          </p:cNvPr>
          <p:cNvGraphicFramePr>
            <a:graphicFrameLocks noChangeAspect="1"/>
          </p:cNvGraphicFramePr>
          <p:nvPr>
            <p:extLst>
              <p:ext uri="{D42A27DB-BD31-4B8C-83A1-F6EECF244321}">
                <p14:modId xmlns:p14="http://schemas.microsoft.com/office/powerpoint/2010/main" val="3109015214"/>
              </p:ext>
            </p:extLst>
          </p:nvPr>
        </p:nvGraphicFramePr>
        <p:xfrm>
          <a:off x="7779066" y="1150685"/>
          <a:ext cx="1504438" cy="1758434"/>
        </p:xfrm>
        <a:graphic>
          <a:graphicData uri="http://schemas.openxmlformats.org/presentationml/2006/ole">
            <mc:AlternateContent xmlns:mc="http://schemas.openxmlformats.org/markup-compatibility/2006">
              <mc:Choice xmlns:v="urn:schemas-microsoft-com:vml" Requires="v">
                <p:oleObj name="CS ChemDraw Drawing" r:id="rId8" imgW="735801" imgH="854495" progId="ChemDraw.Document.6.0">
                  <p:embed/>
                </p:oleObj>
              </mc:Choice>
              <mc:Fallback>
                <p:oleObj name="CS ChemDraw Drawing" r:id="rId8" imgW="735801" imgH="854495" progId="ChemDraw.Document.6.0">
                  <p:embed/>
                  <p:pic>
                    <p:nvPicPr>
                      <p:cNvPr id="0" name="Object 7"/>
                      <p:cNvPicPr>
                        <a:picLocks noChangeAspect="1" noChangeArrowheads="1"/>
                      </p:cNvPicPr>
                      <p:nvPr/>
                    </p:nvPicPr>
                    <p:blipFill>
                      <a:blip r:embed="rId9"/>
                      <a:srcRect/>
                      <a:stretch>
                        <a:fillRect/>
                      </a:stretch>
                    </p:blipFill>
                    <p:spPr bwMode="auto">
                      <a:xfrm>
                        <a:off x="7779066" y="1150685"/>
                        <a:ext cx="1504438" cy="1758434"/>
                      </a:xfrm>
                      <a:prstGeom prst="rect">
                        <a:avLst/>
                      </a:prstGeom>
                      <a:noFill/>
                    </p:spPr>
                  </p:pic>
                </p:oleObj>
              </mc:Fallback>
            </mc:AlternateContent>
          </a:graphicData>
        </a:graphic>
      </p:graphicFrame>
      <p:sp>
        <p:nvSpPr>
          <p:cNvPr id="13" name="Rectangle 10">
            <a:extLst>
              <a:ext uri="{FF2B5EF4-FFF2-40B4-BE49-F238E27FC236}">
                <a16:creationId xmlns:a16="http://schemas.microsoft.com/office/drawing/2014/main" id="{4509EECF-7B34-2080-E816-B6FBEE06E5D7}"/>
              </a:ext>
            </a:extLst>
          </p:cNvPr>
          <p:cNvSpPr>
            <a:spLocks noChangeArrowheads="1"/>
          </p:cNvSpPr>
          <p:nvPr/>
        </p:nvSpPr>
        <p:spPr bwMode="auto">
          <a:xfrm>
            <a:off x="10309127" y="19280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4" name="Objet 13">
            <a:extLst>
              <a:ext uri="{FF2B5EF4-FFF2-40B4-BE49-F238E27FC236}">
                <a16:creationId xmlns:a16="http://schemas.microsoft.com/office/drawing/2014/main" id="{DECA144B-380E-4367-037B-B2F0B5C41AFF}"/>
              </a:ext>
            </a:extLst>
          </p:cNvPr>
          <p:cNvGraphicFramePr>
            <a:graphicFrameLocks noChangeAspect="1"/>
          </p:cNvGraphicFramePr>
          <p:nvPr>
            <p:extLst>
              <p:ext uri="{D42A27DB-BD31-4B8C-83A1-F6EECF244321}">
                <p14:modId xmlns:p14="http://schemas.microsoft.com/office/powerpoint/2010/main" val="3227490540"/>
              </p:ext>
            </p:extLst>
          </p:nvPr>
        </p:nvGraphicFramePr>
        <p:xfrm>
          <a:off x="10096887" y="1006932"/>
          <a:ext cx="1897600" cy="2171698"/>
        </p:xfrm>
        <a:graphic>
          <a:graphicData uri="http://schemas.openxmlformats.org/presentationml/2006/ole">
            <mc:AlternateContent xmlns:mc="http://schemas.openxmlformats.org/markup-compatibility/2006">
              <mc:Choice xmlns:v="urn:schemas-microsoft-com:vml" Requires="v">
                <p:oleObj name="CS ChemDraw Drawing" r:id="rId10" imgW="854765" imgH="977877" progId="ChemDraw.Document.6.0">
                  <p:embed/>
                </p:oleObj>
              </mc:Choice>
              <mc:Fallback>
                <p:oleObj name="CS ChemDraw Drawing" r:id="rId10" imgW="854765" imgH="977877" progId="ChemDraw.Document.6.0">
                  <p:embed/>
                  <p:pic>
                    <p:nvPicPr>
                      <p:cNvPr id="0" name="Object 9"/>
                      <p:cNvPicPr>
                        <a:picLocks noChangeAspect="1" noChangeArrowheads="1"/>
                      </p:cNvPicPr>
                      <p:nvPr/>
                    </p:nvPicPr>
                    <p:blipFill>
                      <a:blip r:embed="rId11"/>
                      <a:srcRect/>
                      <a:stretch>
                        <a:fillRect/>
                      </a:stretch>
                    </p:blipFill>
                    <p:spPr bwMode="auto">
                      <a:xfrm>
                        <a:off x="10096887" y="1006932"/>
                        <a:ext cx="1897600" cy="2171698"/>
                      </a:xfrm>
                      <a:prstGeom prst="rect">
                        <a:avLst/>
                      </a:prstGeom>
                      <a:noFill/>
                    </p:spPr>
                  </p:pic>
                </p:oleObj>
              </mc:Fallback>
            </mc:AlternateContent>
          </a:graphicData>
        </a:graphic>
      </p:graphicFrame>
    </p:spTree>
    <p:extLst>
      <p:ext uri="{BB962C8B-B14F-4D97-AF65-F5344CB8AC3E}">
        <p14:creationId xmlns:p14="http://schemas.microsoft.com/office/powerpoint/2010/main" val="135994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EE1186CB-70F9-7619-9B3D-D0CDEBB92753}"/>
              </a:ext>
            </a:extLst>
          </p:cNvPr>
          <p:cNvSpPr txBox="1"/>
          <p:nvPr/>
        </p:nvSpPr>
        <p:spPr>
          <a:xfrm>
            <a:off x="0" y="945392"/>
            <a:ext cx="12192000" cy="733021"/>
          </a:xfrm>
          <a:prstGeom prst="rect">
            <a:avLst/>
          </a:prstGeom>
          <a:noFill/>
        </p:spPr>
        <p:txBody>
          <a:bodyPr wrap="square">
            <a:spAutoFit/>
          </a:bodyPr>
          <a:lstStyle/>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Le nuage électronique est la zone sphérique de l'espace, centrée sur le noyau, dans laquelle il y a une certaine probabilité de trouver, à un instant donné, le (ou les) électron(s) de l'atome.</a:t>
            </a:r>
          </a:p>
        </p:txBody>
      </p:sp>
      <p:sp>
        <p:nvSpPr>
          <p:cNvPr id="3" name="ZoneTexte 2">
            <a:extLst>
              <a:ext uri="{FF2B5EF4-FFF2-40B4-BE49-F238E27FC236}">
                <a16:creationId xmlns:a16="http://schemas.microsoft.com/office/drawing/2014/main" id="{D64CDBBA-8547-485A-90F4-F78889CB4E16}"/>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 nuage électronique – Les électrons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1E3D38FE-26EC-E473-E337-A65091707B95}"/>
              </a:ext>
            </a:extLst>
          </p:cNvPr>
          <p:cNvSpPr txBox="1"/>
          <p:nvPr/>
        </p:nvSpPr>
        <p:spPr>
          <a:xfrm>
            <a:off x="0" y="5019469"/>
            <a:ext cx="12192000" cy="1015663"/>
          </a:xfrm>
          <a:prstGeom prst="rect">
            <a:avLst/>
          </a:prstGeom>
          <a:noFill/>
        </p:spPr>
        <p:txBody>
          <a:bodyPr wrap="square">
            <a:spAutoFit/>
          </a:bodyPr>
          <a:lstStyle/>
          <a:p>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masse de l'électron est beaucoup plus petite que celle d'un nucléon (environ 2000 fois plus petite. </a:t>
            </a:r>
          </a:p>
          <a:p>
            <a:endParaRPr lang="fr-FR" sz="2000" dirty="0">
              <a:latin typeface="Comic Sans MS" panose="030F0702030302020204" pitchFamily="66" charset="0"/>
              <a:ea typeface="Times New Roman" panose="02020603050405020304" pitchFamily="18" charset="0"/>
              <a:cs typeface="Times New Roman" panose="02020603050405020304" pitchFamily="18" charset="0"/>
            </a:endParaRPr>
          </a:p>
          <a:p>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C</a:t>
            </a:r>
            <a:r>
              <a:rPr lang="fr-FR" sz="2000" dirty="0">
                <a:latin typeface="Comic Sans MS" panose="030F0702030302020204" pitchFamily="66" charset="0"/>
                <a:ea typeface="Times New Roman" panose="02020603050405020304" pitchFamily="18" charset="0"/>
                <a:cs typeface="Times New Roman" panose="02020603050405020304" pitchFamily="18" charset="0"/>
              </a:rPr>
              <a:t>ela</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permet de négliger la masse des électrons devant celle des nucléons.</a:t>
            </a:r>
            <a:endParaRPr lang="fr-FR" sz="2000" dirty="0"/>
          </a:p>
        </p:txBody>
      </p:sp>
      <p:sp>
        <p:nvSpPr>
          <p:cNvPr id="8" name="ZoneTexte 7">
            <a:extLst>
              <a:ext uri="{FF2B5EF4-FFF2-40B4-BE49-F238E27FC236}">
                <a16:creationId xmlns:a16="http://schemas.microsoft.com/office/drawing/2014/main" id="{5CB78EF3-0E3C-0D13-9097-D71A26ABDAC5}"/>
              </a:ext>
            </a:extLst>
          </p:cNvPr>
          <p:cNvSpPr txBox="1"/>
          <p:nvPr/>
        </p:nvSpPr>
        <p:spPr>
          <a:xfrm>
            <a:off x="0" y="6174527"/>
            <a:ext cx="12192000" cy="531877"/>
          </a:xfrm>
          <a:prstGeom prst="rect">
            <a:avLst/>
          </a:prstGeom>
          <a:noFill/>
        </p:spPr>
        <p:txBody>
          <a:bodyPr wrap="square">
            <a:spAutoFit/>
          </a:bodyPr>
          <a:lstStyle/>
          <a:p>
            <a:pPr algn="ctr">
              <a:lnSpc>
                <a:spcPct val="107000"/>
              </a:lnSpc>
              <a:spcAft>
                <a:spcPts val="800"/>
              </a:spcAft>
            </a:pP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800" b="1" baseline="-25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e</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&lt;&lt;</a:t>
            </a: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8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p</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et</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m</a:t>
            </a:r>
            <a:r>
              <a:rPr lang="fr-FR" sz="2800" b="1" baseline="-25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e</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&lt;&lt;m</a:t>
            </a:r>
            <a:r>
              <a:rPr lang="fr-FR" sz="2800" b="1" baseline="-25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au 8">
            <a:extLst>
              <a:ext uri="{FF2B5EF4-FFF2-40B4-BE49-F238E27FC236}">
                <a16:creationId xmlns:a16="http://schemas.microsoft.com/office/drawing/2014/main" id="{71DD2895-D2B6-D64C-2ABF-B99A61A4F0A8}"/>
              </a:ext>
            </a:extLst>
          </p:cNvPr>
          <p:cNvGraphicFramePr>
            <a:graphicFrameLocks noGrp="1"/>
          </p:cNvGraphicFramePr>
          <p:nvPr/>
        </p:nvGraphicFramePr>
        <p:xfrm>
          <a:off x="1536940" y="2111514"/>
          <a:ext cx="9118120" cy="1892172"/>
        </p:xfrm>
        <a:graphic>
          <a:graphicData uri="http://schemas.openxmlformats.org/drawingml/2006/table">
            <a:tbl>
              <a:tblPr/>
              <a:tblGrid>
                <a:gridCol w="1605790">
                  <a:extLst>
                    <a:ext uri="{9D8B030D-6E8A-4147-A177-3AD203B41FA5}">
                      <a16:colId xmlns:a16="http://schemas.microsoft.com/office/drawing/2014/main" val="1656004663"/>
                    </a:ext>
                  </a:extLst>
                </a:gridCol>
                <a:gridCol w="3756165">
                  <a:extLst>
                    <a:ext uri="{9D8B030D-6E8A-4147-A177-3AD203B41FA5}">
                      <a16:colId xmlns:a16="http://schemas.microsoft.com/office/drawing/2014/main" val="3747190563"/>
                    </a:ext>
                  </a:extLst>
                </a:gridCol>
                <a:gridCol w="3756165">
                  <a:extLst>
                    <a:ext uri="{9D8B030D-6E8A-4147-A177-3AD203B41FA5}">
                      <a16:colId xmlns:a16="http://schemas.microsoft.com/office/drawing/2014/main" val="1862109916"/>
                    </a:ext>
                  </a:extLst>
                </a:gridCol>
              </a:tblGrid>
              <a:tr h="946086">
                <a:tc>
                  <a:txBody>
                    <a:bodyPr/>
                    <a:lstStyle/>
                    <a:p>
                      <a:pPr algn="ctr">
                        <a:lnSpc>
                          <a:spcPct val="107000"/>
                        </a:lnSpc>
                        <a:spcAft>
                          <a:spcPts val="800"/>
                        </a:spcAft>
                      </a:pP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Nom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Charge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800" b="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Masse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390498"/>
                  </a:ext>
                </a:extLst>
              </a:tr>
              <a:tr h="946086">
                <a:tc>
                  <a:txBody>
                    <a:bodyPr/>
                    <a:lstStyle/>
                    <a:p>
                      <a:pPr algn="ctr">
                        <a:lnSpc>
                          <a:spcPct val="107000"/>
                        </a:lnSpc>
                        <a:spcAft>
                          <a:spcPts val="800"/>
                        </a:spcAft>
                      </a:pPr>
                      <a:r>
                        <a:rPr lang="fr-FR" sz="2800" b="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Electron</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q</a:t>
                      </a:r>
                      <a:r>
                        <a:rPr lang="fr-FR" sz="28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e</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=-e=-1,6.10</a:t>
                      </a:r>
                      <a:r>
                        <a:rPr lang="fr-FR" sz="2800" b="1" baseline="30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-19</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m</a:t>
                      </a:r>
                      <a:r>
                        <a:rPr lang="fr-FR" sz="2800" b="1" baseline="-25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e</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sym typeface="Symbol" panose="05050102010706020507" pitchFamily="18" charset="2"/>
                        </a:rPr>
                        <a:t></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9,1.10</a:t>
                      </a:r>
                      <a:r>
                        <a:rPr lang="fr-FR" sz="2800" b="1" baseline="30000"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-31</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kg</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257356"/>
                  </a:ext>
                </a:extLst>
              </a:tr>
            </a:tbl>
          </a:graphicData>
        </a:graphic>
      </p:graphicFrame>
    </p:spTree>
    <p:extLst>
      <p:ext uri="{BB962C8B-B14F-4D97-AF65-F5344CB8AC3E}">
        <p14:creationId xmlns:p14="http://schemas.microsoft.com/office/powerpoint/2010/main" val="40927126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445355" y="633044"/>
            <a:ext cx="5437187" cy="3437794"/>
          </a:xfrm>
        </p:spPr>
        <p:txBody>
          <a:bodyPr rtlCol="0"/>
          <a:lstStyle/>
          <a:p>
            <a:pPr algn="ctr"/>
            <a:r>
              <a:rPr lang="fr-FR">
                <a:latin typeface="Comic Sans MS" panose="030F0702030302020204" pitchFamily="66" charset="0"/>
              </a:rPr>
              <a:t>STRUCTURE ET </a:t>
            </a:r>
            <a:r>
              <a:rPr lang="fr-FR" dirty="0">
                <a:latin typeface="Comic Sans MS" panose="030F0702030302020204" pitchFamily="66" charset="0"/>
              </a:rPr>
              <a:t>POLARITE D’UNE ENTITE CHIMIQUE</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874723"/>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64CDBBA-8547-485A-90F4-F78889CB4E16}"/>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Dimensions de l’atome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descr="Résultat de recherche d'images pour &quot;atome et vide&quot;">
            <a:hlinkClick r:id="rId2" tgtFrame="&quot;_blank&quot;"/>
            <a:extLst>
              <a:ext uri="{FF2B5EF4-FFF2-40B4-BE49-F238E27FC236}">
                <a16:creationId xmlns:a16="http://schemas.microsoft.com/office/drawing/2014/main" id="{683A227C-DED6-5593-9C31-F7E450CBEA8D}"/>
              </a:ext>
            </a:extLst>
          </p:cNvPr>
          <p:cNvPicPr>
            <a:picLocks noChangeAspect="1"/>
          </p:cNvPicPr>
          <p:nvPr/>
        </p:nvPicPr>
        <p:blipFill rotWithShape="1">
          <a:blip r:embed="rId3">
            <a:extLst>
              <a:ext uri="{28A0092B-C50C-407E-A947-70E740481C1C}">
                <a14:useLocalDpi xmlns:a14="http://schemas.microsoft.com/office/drawing/2010/main" val="0"/>
              </a:ext>
            </a:extLst>
          </a:blip>
          <a:srcRect l="11961" t="4714" r="10705" b="4826"/>
          <a:stretch/>
        </p:blipFill>
        <p:spPr bwMode="auto">
          <a:xfrm>
            <a:off x="1966823" y="936206"/>
            <a:ext cx="8117457" cy="56668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380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64CDBBA-8547-485A-90F4-F78889CB4E16}"/>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Neutralité électrique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2C18ABE1-E5D9-383F-C252-BD6AD9A6F60C}"/>
              </a:ext>
            </a:extLst>
          </p:cNvPr>
          <p:cNvSpPr txBox="1"/>
          <p:nvPr/>
        </p:nvSpPr>
        <p:spPr>
          <a:xfrm>
            <a:off x="-1" y="743662"/>
            <a:ext cx="12191999" cy="4783682"/>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noyau qui comporte Z protons de charge électrique +e possède une charge électrique totale:</a:t>
            </a:r>
          </a:p>
          <a:p>
            <a:pPr algn="ctr">
              <a:lnSpc>
                <a:spcPct val="107000"/>
              </a:lnSpc>
              <a:spcAft>
                <a:spcPts val="800"/>
              </a:spcAft>
            </a:pPr>
            <a:r>
              <a:rPr lang="fr-FR" sz="2800" b="1" dirty="0" err="1">
                <a:effectLst/>
                <a:latin typeface="Comic Sans MS" panose="030F0702030302020204" pitchFamily="66" charset="0"/>
                <a:ea typeface="Times New Roman" panose="02020603050405020304" pitchFamily="18" charset="0"/>
                <a:cs typeface="Times New Roman" panose="02020603050405020304" pitchFamily="18" charset="0"/>
              </a:rPr>
              <a:t>Q</a:t>
            </a:r>
            <a:r>
              <a:rPr lang="fr-FR" sz="28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noyau</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 </a:t>
            </a:r>
            <a:r>
              <a:rPr lang="fr-FR" sz="2800" b="1" dirty="0" err="1">
                <a:effectLst/>
                <a:latin typeface="Comic Sans MS" panose="030F0702030302020204" pitchFamily="66" charset="0"/>
                <a:ea typeface="Times New Roman" panose="02020603050405020304" pitchFamily="18" charset="0"/>
                <a:cs typeface="Times New Roman" panose="02020603050405020304" pitchFamily="18" charset="0"/>
              </a:rPr>
              <a:t>Z.e</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nuage électronique qui comporte Z électrons de charge électrique –e possède une charge électrique totale:</a:t>
            </a:r>
          </a:p>
          <a:p>
            <a:pPr algn="ctr">
              <a:lnSpc>
                <a:spcPct val="107000"/>
              </a:lnSpc>
              <a:spcAft>
                <a:spcPts val="800"/>
              </a:spcAft>
            </a:pPr>
            <a:r>
              <a:rPr lang="fr-FR" sz="2800" b="1" dirty="0" err="1">
                <a:effectLst/>
                <a:latin typeface="Comic Sans MS" panose="030F0702030302020204" pitchFamily="66" charset="0"/>
                <a:ea typeface="Times New Roman" panose="02020603050405020304" pitchFamily="18" charset="0"/>
                <a:cs typeface="Times New Roman" panose="02020603050405020304" pitchFamily="18" charset="0"/>
              </a:rPr>
              <a:t>Q</a:t>
            </a:r>
            <a:r>
              <a:rPr lang="fr-FR" sz="2800" b="1" baseline="-25000" dirty="0" err="1">
                <a:effectLst/>
                <a:latin typeface="Comic Sans MS" panose="030F0702030302020204" pitchFamily="66" charset="0"/>
                <a:ea typeface="Times New Roman" panose="02020603050405020304" pitchFamily="18" charset="0"/>
                <a:cs typeface="Times New Roman" panose="02020603050405020304" pitchFamily="18" charset="0"/>
              </a:rPr>
              <a:t>nuage</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 = – </a:t>
            </a:r>
            <a:r>
              <a:rPr lang="fr-FR" sz="2800" b="1" dirty="0" err="1">
                <a:effectLst/>
                <a:latin typeface="Comic Sans MS" panose="030F0702030302020204" pitchFamily="66" charset="0"/>
                <a:ea typeface="Times New Roman" panose="02020603050405020304" pitchFamily="18" charset="0"/>
                <a:cs typeface="Times New Roman" panose="02020603050405020304" pitchFamily="18" charset="0"/>
              </a:rPr>
              <a:t>Z.e</a:t>
            </a:r>
            <a:r>
              <a:rPr lang="fr-FR" sz="2800" b="1"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L'atome est un édifice électriquement neutre: il y a autant d'électrons autour du noyau que de protons dans celui-ci.</a:t>
            </a:r>
          </a:p>
          <a:p>
            <a:pPr algn="just">
              <a:lnSpc>
                <a:spcPct val="107000"/>
              </a:lnSpc>
              <a:spcAft>
                <a:spcPts val="800"/>
              </a:spcAft>
            </a:pPr>
            <a:endParaRPr lang="fr-FR" sz="2000" dirty="0">
              <a:latin typeface="Comic Sans MS" panose="030F0702030302020204" pitchFamily="66"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charge électrique totale de l'atome est nulle: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509E4F93-C8E9-944A-63D5-DED7FA6C9D85}"/>
              </a:ext>
            </a:extLst>
          </p:cNvPr>
          <p:cNvSpPr txBox="1"/>
          <p:nvPr/>
        </p:nvSpPr>
        <p:spPr>
          <a:xfrm>
            <a:off x="0" y="5875126"/>
            <a:ext cx="12191998" cy="531877"/>
          </a:xfrm>
          <a:prstGeom prst="rect">
            <a:avLst/>
          </a:prstGeom>
          <a:noFill/>
        </p:spPr>
        <p:txBody>
          <a:bodyPr wrap="square">
            <a:spAutoFit/>
          </a:bodyPr>
          <a:lstStyle/>
          <a:p>
            <a:pPr algn="ctr">
              <a:lnSpc>
                <a:spcPct val="107000"/>
              </a:lnSpc>
              <a:spcAft>
                <a:spcPts val="800"/>
              </a:spcAft>
            </a:pP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Q</a:t>
            </a:r>
            <a:r>
              <a:rPr lang="fr-FR" sz="28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atome</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 </a:t>
            </a: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Q</a:t>
            </a:r>
            <a:r>
              <a:rPr lang="fr-FR" sz="28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noyau</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 </a:t>
            </a: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Q</a:t>
            </a:r>
            <a:r>
              <a:rPr lang="fr-FR" sz="2800" b="1" baseline="-25000"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nuage</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 </a:t>
            </a: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Z.e</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 </a:t>
            </a:r>
            <a:r>
              <a:rPr lang="fr-FR" sz="2800" b="1" dirty="0" err="1">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Z.e</a:t>
            </a:r>
            <a:r>
              <a:rPr lang="fr-FR" sz="2800" b="1" dirty="0">
                <a:solidFill>
                  <a:srgbClr val="0070C0"/>
                </a:solidFill>
                <a:effectLst/>
                <a:latin typeface="Comic Sans MS" panose="030F0702030302020204" pitchFamily="66" charset="0"/>
                <a:ea typeface="Times New Roman" panose="02020603050405020304" pitchFamily="18" charset="0"/>
                <a:cs typeface="Times New Roman" panose="02020603050405020304" pitchFamily="18" charset="0"/>
              </a:rPr>
              <a:t> = 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969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64CDBBA-8547-485A-90F4-F78889CB4E16}"/>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Structure lacunaire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668BAC57-6018-9ED3-79D5-0D44F1349108}"/>
              </a:ext>
            </a:extLst>
          </p:cNvPr>
          <p:cNvSpPr txBox="1"/>
          <p:nvPr/>
        </p:nvSpPr>
        <p:spPr>
          <a:xfrm>
            <a:off x="1438" y="481064"/>
            <a:ext cx="12190562" cy="2031390"/>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matière constituant un atome est essentiellement concentrée dans son noyau. Les électrons tournent autour de ce noyau.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distances séparant le noyau des électrons sont très grandes.</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Ainsi la plus grande partie (volume) d'un atome est constituée de vide.</a:t>
            </a: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C'est ce que l'on appelle une structure lacunaire.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Résultat de recherche d'images pour &quot;atome et vide&quot;">
            <a:hlinkClick r:id="rId2" tgtFrame="&quot;_blank&quot;"/>
            <a:extLst>
              <a:ext uri="{FF2B5EF4-FFF2-40B4-BE49-F238E27FC236}">
                <a16:creationId xmlns:a16="http://schemas.microsoft.com/office/drawing/2014/main" id="{E6E555A5-D349-379D-81AD-274142AA32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762" y="2612387"/>
            <a:ext cx="5662475" cy="4245613"/>
          </a:xfrm>
          <a:prstGeom prst="rect">
            <a:avLst/>
          </a:prstGeom>
          <a:noFill/>
          <a:ln>
            <a:noFill/>
          </a:ln>
        </p:spPr>
      </p:pic>
    </p:spTree>
    <p:extLst>
      <p:ext uri="{BB962C8B-B14F-4D97-AF65-F5344CB8AC3E}">
        <p14:creationId xmlns:p14="http://schemas.microsoft.com/office/powerpoint/2010/main" val="1085420484"/>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1876</TotalTime>
  <Words>3931</Words>
  <Application>Microsoft Office PowerPoint</Application>
  <PresentationFormat>Grand écran</PresentationFormat>
  <Paragraphs>433</Paragraphs>
  <Slides>60</Slides>
  <Notes>1</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60</vt:i4>
      </vt:variant>
    </vt:vector>
  </HeadingPairs>
  <TitlesOfParts>
    <vt:vector size="71" baseType="lpstr">
      <vt:lpstr>Arial</vt:lpstr>
      <vt:lpstr>Calibri</vt:lpstr>
      <vt:lpstr>Cambria Math</vt:lpstr>
      <vt:lpstr>CharterBT-Roman</vt:lpstr>
      <vt:lpstr>Comic Sans MS</vt:lpstr>
      <vt:lpstr>Gill Sans MT</vt:lpstr>
      <vt:lpstr>Symbol</vt:lpstr>
      <vt:lpstr>Walbaum Display</vt:lpstr>
      <vt:lpstr>Wingdings 3</vt:lpstr>
      <vt:lpstr>3DFloatVTI</vt:lpstr>
      <vt:lpstr>CS ChemDraw Drawing</vt:lpstr>
      <vt:lpstr>STRUCTURE ET POLARITE D’UNE ENTITE CHIMIQUE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STRUCTURE ET POLARITE D’UNE ENTITE CHIMIQUE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54</cp:revision>
  <dcterms:created xsi:type="dcterms:W3CDTF">2022-09-17T08:20:32Z</dcterms:created>
  <dcterms:modified xsi:type="dcterms:W3CDTF">2024-02-01T20:19:31Z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